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5" r:id="rId2"/>
    <p:sldId id="277" r:id="rId3"/>
    <p:sldId id="279" r:id="rId4"/>
    <p:sldId id="370" r:id="rId5"/>
    <p:sldId id="381" r:id="rId6"/>
    <p:sldId id="383" r:id="rId7"/>
    <p:sldId id="347" r:id="rId8"/>
    <p:sldId id="287" r:id="rId9"/>
    <p:sldId id="356" r:id="rId10"/>
    <p:sldId id="296" r:id="rId11"/>
    <p:sldId id="386" r:id="rId12"/>
    <p:sldId id="395" r:id="rId13"/>
    <p:sldId id="357" r:id="rId14"/>
    <p:sldId id="393" r:id="rId15"/>
    <p:sldId id="394" r:id="rId16"/>
    <p:sldId id="392" r:id="rId17"/>
    <p:sldId id="396" r:id="rId18"/>
    <p:sldId id="388" r:id="rId19"/>
    <p:sldId id="360" r:id="rId20"/>
    <p:sldId id="378" r:id="rId21"/>
    <p:sldId id="302" r:id="rId22"/>
    <p:sldId id="303" r:id="rId23"/>
    <p:sldId id="304" r:id="rId24"/>
    <p:sldId id="305" r:id="rId25"/>
    <p:sldId id="389" r:id="rId26"/>
    <p:sldId id="390" r:id="rId27"/>
    <p:sldId id="398" r:id="rId28"/>
    <p:sldId id="391" r:id="rId29"/>
    <p:sldId id="397" r:id="rId30"/>
    <p:sldId id="400" r:id="rId31"/>
    <p:sldId id="365" r:id="rId32"/>
    <p:sldId id="402" r:id="rId33"/>
    <p:sldId id="406" r:id="rId34"/>
    <p:sldId id="404" r:id="rId35"/>
    <p:sldId id="407" r:id="rId36"/>
    <p:sldId id="405" r:id="rId37"/>
    <p:sldId id="362" r:id="rId38"/>
    <p:sldId id="401" r:id="rId39"/>
    <p:sldId id="364" r:id="rId40"/>
    <p:sldId id="410" r:id="rId41"/>
    <p:sldId id="411" r:id="rId42"/>
    <p:sldId id="363" r:id="rId43"/>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B28"/>
    <a:srgbClr val="D17B31"/>
    <a:srgbClr val="D5CEBF"/>
    <a:srgbClr val="BD5427"/>
    <a:srgbClr val="B85927"/>
    <a:srgbClr val="625043"/>
    <a:srgbClr val="9C8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7" autoAdjust="0"/>
    <p:restoredTop sz="83582" autoAdjust="0"/>
  </p:normalViewPr>
  <p:slideViewPr>
    <p:cSldViewPr>
      <p:cViewPr>
        <p:scale>
          <a:sx n="100" d="100"/>
          <a:sy n="100" d="100"/>
        </p:scale>
        <p:origin x="-102"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8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12E023E1-88F2-4F07-B1F0-6A1D60D90D17}" type="datetimeFigureOut">
              <a:rPr lang="en-GB" smtClean="0"/>
              <a:pPr/>
              <a:t>08/07/2013</a:t>
            </a:fld>
            <a:endParaRPr lang="en-GB"/>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397F3257-431D-452E-8F29-C3A76F0D2D63}" type="slidenum">
              <a:rPr lang="en-GB" smtClean="0"/>
              <a:pPr/>
              <a:t>‹#›</a:t>
            </a:fld>
            <a:endParaRPr lang="en-GB"/>
          </a:p>
        </p:txBody>
      </p:sp>
    </p:spTree>
    <p:extLst>
      <p:ext uri="{BB962C8B-B14F-4D97-AF65-F5344CB8AC3E}">
        <p14:creationId xmlns:p14="http://schemas.microsoft.com/office/powerpoint/2010/main" val="365302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Build Africa </a:t>
            </a:r>
            <a:r>
              <a:rPr lang="en-GB" dirty="0" smtClean="0"/>
              <a:t>Presentation for Parents and Teachers</a:t>
            </a:r>
          </a:p>
          <a:p>
            <a:r>
              <a:rPr lang="en-GB" dirty="0" smtClean="0"/>
              <a:t>June 2013</a:t>
            </a:r>
          </a:p>
          <a:p>
            <a:endParaRPr lang="en-GB" dirty="0" smtClean="0"/>
          </a:p>
          <a:p>
            <a:r>
              <a:rPr lang="en-GB" dirty="0" smtClean="0"/>
              <a:t>‘</a:t>
            </a:r>
            <a:r>
              <a:rPr lang="en-GB" dirty="0" err="1" smtClean="0"/>
              <a:t>Jambo</a:t>
            </a:r>
            <a:r>
              <a:rPr lang="en-GB" dirty="0" smtClean="0"/>
              <a:t>’ is how to say ‘hello’ in </a:t>
            </a:r>
            <a:r>
              <a:rPr lang="en-US" dirty="0" smtClean="0"/>
              <a:t>Swahili.</a:t>
            </a:r>
          </a:p>
          <a:p>
            <a:endParaRPr lang="en-US" dirty="0" smtClean="0"/>
          </a:p>
          <a:p>
            <a:r>
              <a:rPr lang="en-GB" dirty="0" smtClean="0"/>
              <a:t>Swahili is one of the official</a:t>
            </a:r>
            <a:r>
              <a:rPr lang="en-GB" baseline="0" dirty="0" smtClean="0"/>
              <a:t> languages in Kenya and Uganda. English is the other official language.</a:t>
            </a:r>
          </a:p>
          <a:p>
            <a:endParaRPr lang="en-GB" dirty="0" smtClean="0"/>
          </a:p>
          <a:p>
            <a:r>
              <a:rPr lang="en-GB" dirty="0" smtClean="0"/>
              <a:t>This presentation will give parents</a:t>
            </a:r>
            <a:r>
              <a:rPr lang="en-GB" smtClean="0"/>
              <a:t>, governors </a:t>
            </a:r>
            <a:r>
              <a:rPr lang="en-GB" dirty="0" smtClean="0"/>
              <a:t>and teachers an introduction into who</a:t>
            </a:r>
            <a:r>
              <a:rPr lang="en-GB" baseline="0" dirty="0" smtClean="0"/>
              <a:t> Build Africa is and the work that we do.</a:t>
            </a:r>
            <a:endParaRPr lang="en-GB"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1</a:t>
            </a:fld>
            <a:endParaRPr lang="en-GB"/>
          </a:p>
        </p:txBody>
      </p:sp>
    </p:spTree>
    <p:extLst>
      <p:ext uri="{BB962C8B-B14F-4D97-AF65-F5344CB8AC3E}">
        <p14:creationId xmlns:p14="http://schemas.microsoft.com/office/powerpoint/2010/main" val="63071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children at the schools we work with have no choice but to sit on the ground or the dusty floor because there are not enough desks – or simply none at all.</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lack of desks means children sit uncomfortably on the ground making concentration and writing difficult and uniforms very dirty.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these conditions pupils are ill-prepared for exams.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Good teachers require adequate teaching materials in order to deliver their message effectively to their pupils.</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 </a:t>
            </a:r>
            <a:r>
              <a:rPr lang="en-US" sz="1200" b="0" kern="1200" dirty="0" smtClean="0">
                <a:solidFill>
                  <a:schemeClr val="tx1"/>
                </a:solidFill>
                <a:latin typeface="+mn-lt"/>
                <a:ea typeface="+mn-ea"/>
                <a:cs typeface="+mn-cs"/>
              </a:rPr>
              <a:t>lack of learning aids has a direct impact on the quality of education children are receiving.</a:t>
            </a:r>
            <a:endParaRPr lang="en-US" b="0" dirty="0" smtClean="0"/>
          </a:p>
          <a:p>
            <a:endParaRPr lang="en-US" sz="1200" b="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And the lack of text books means many children are unable to follow lessons.</a:t>
            </a:r>
          </a:p>
        </p:txBody>
      </p:sp>
      <p:sp>
        <p:nvSpPr>
          <p:cNvPr id="4" name="Slide Number Placeholder 3"/>
          <p:cNvSpPr>
            <a:spLocks noGrp="1"/>
          </p:cNvSpPr>
          <p:nvPr>
            <p:ph type="sldNum" sz="quarter" idx="10"/>
          </p:nvPr>
        </p:nvSpPr>
        <p:spPr/>
        <p:txBody>
          <a:bodyPr/>
          <a:lstStyle/>
          <a:p>
            <a:fld id="{397F3257-431D-452E-8F29-C3A76F0D2D6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Once again inadequate Government funding means teachers are poorly trained, and a lack of refresher teacher training results in lessons being conducted using old fashioned rote learning. New teaching methods and techniques are not applied</a:t>
            </a:r>
            <a:r>
              <a:rPr lang="en-US" sz="1200" b="0" i="0" kern="1200" baseline="0" dirty="0" smtClean="0">
                <a:solidFill>
                  <a:schemeClr val="tx1"/>
                </a:solidFill>
                <a:latin typeface="+mn-lt"/>
                <a:ea typeface="+mn-ea"/>
                <a:cs typeface="+mn-cs"/>
              </a:rPr>
              <a:t> a</a:t>
            </a:r>
            <a:r>
              <a:rPr lang="en-US" sz="1200" b="0" i="0" kern="1200" dirty="0" smtClean="0">
                <a:solidFill>
                  <a:schemeClr val="tx1"/>
                </a:solidFill>
                <a:latin typeface="+mn-lt"/>
                <a:ea typeface="+mn-ea"/>
                <a:cs typeface="+mn-cs"/>
              </a:rPr>
              <a:t>s teachers are not trained.</a:t>
            </a:r>
            <a:endParaRPr lang="en-GB" sz="1200" b="0" i="0" dirty="0" smtClean="0"/>
          </a:p>
          <a:p>
            <a:endParaRPr lang="en-US" b="0" i="0" dirty="0" smtClean="0"/>
          </a:p>
          <a:p>
            <a:r>
              <a:rPr lang="en-US" b="0" i="0" dirty="0" smtClean="0"/>
              <a:t>In poor and remote communities, and with</a:t>
            </a:r>
            <a:r>
              <a:rPr lang="en-US" b="0" i="0" baseline="0" dirty="0" smtClean="0"/>
              <a:t> minimal resources, t</a:t>
            </a:r>
            <a:r>
              <a:rPr lang="en-US" b="0" i="0" dirty="0" smtClean="0"/>
              <a:t>eachers are isolated and do not get the opportunity to visit and learn from good schools in the region.</a:t>
            </a:r>
          </a:p>
          <a:p>
            <a:endParaRPr lang="en-US" b="0" i="0" dirty="0" smtClean="0"/>
          </a:p>
          <a:p>
            <a:endParaRPr lang="en-US" b="0" i="0" dirty="0" smtClean="0"/>
          </a:p>
          <a:p>
            <a:r>
              <a:rPr lang="en-US" b="0" i="0" dirty="0" smtClean="0"/>
              <a:t>Pupil - teacher ratio in Kenyan primary schools : 46.78 *</a:t>
            </a:r>
          </a:p>
          <a:p>
            <a:r>
              <a:rPr lang="en-US" b="0" i="0" dirty="0" smtClean="0"/>
              <a:t>	(drops to 29.68 in secondary schools) *</a:t>
            </a:r>
          </a:p>
          <a:p>
            <a:r>
              <a:rPr lang="en-US" b="0" i="0" dirty="0" smtClean="0"/>
              <a:t>Pupil - teacher ratio Ugandan, primary schools: 49.28 *</a:t>
            </a:r>
          </a:p>
          <a:p>
            <a:r>
              <a:rPr lang="en-US" b="0" i="0" dirty="0" smtClean="0"/>
              <a:t>	(drops to 17.91 in secondary schools</a:t>
            </a:r>
            <a:r>
              <a:rPr lang="en-US" b="0" i="0" baseline="0" dirty="0" smtClean="0"/>
              <a:t>) </a:t>
            </a:r>
            <a:r>
              <a:rPr lang="en-US" b="0" i="0" dirty="0" smtClean="0"/>
              <a:t>*</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 World Data Bank 2009</a:t>
            </a:r>
          </a:p>
          <a:p>
            <a:endParaRPr lang="en-US" b="0" i="0" dirty="0" smtClean="0"/>
          </a:p>
        </p:txBody>
      </p:sp>
      <p:sp>
        <p:nvSpPr>
          <p:cNvPr id="4" name="Slide Number Placeholder 3"/>
          <p:cNvSpPr>
            <a:spLocks noGrp="1"/>
          </p:cNvSpPr>
          <p:nvPr>
            <p:ph type="sldNum" sz="quarter" idx="10"/>
          </p:nvPr>
        </p:nvSpPr>
        <p:spPr/>
        <p:txBody>
          <a:bodyPr/>
          <a:lstStyle/>
          <a:p>
            <a:fld id="{397F3257-431D-452E-8F29-C3A76F0D2D63}"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Quite often, a lack of pre-school classrooms means that the youngest children have to study under trees or in dangerous structures.</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Classes that are held outside miss an average 25% of their school days every year because when the rains come, children are simply sent home.</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Not having had a quality education themselves, most parents do not know the value of education and are not involved in the education of their children.</a:t>
            </a:r>
            <a:r>
              <a:rPr lang="en-US" sz="1200" b="0" kern="1200" baseline="0" dirty="0" smtClean="0">
                <a:solidFill>
                  <a:schemeClr val="tx1"/>
                </a:solidFill>
                <a:latin typeface="+mn-lt"/>
                <a:ea typeface="+mn-ea"/>
                <a:cs typeface="+mn-cs"/>
              </a:rPr>
              <a:t> Without </a:t>
            </a:r>
            <a:r>
              <a:rPr lang="en-US" sz="1200" b="0" kern="1200" dirty="0" smtClean="0">
                <a:solidFill>
                  <a:schemeClr val="tx1"/>
                </a:solidFill>
                <a:latin typeface="+mn-lt"/>
                <a:ea typeface="+mn-ea"/>
                <a:cs typeface="+mn-cs"/>
              </a:rPr>
              <a:t>training the school community does not hold authorities accountable for education quality.</a:t>
            </a:r>
            <a:endParaRPr lang="en-US" b="0" dirty="0" smtClean="0"/>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And a lack of knowledge and training means parents are unable to support school development or access the resources they're entitled to.</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Poor and remote villages of Kenya and Uganda are badly affected by the lack of clean, safe water. Many people often get their water from streams and rivers that are used for drinking as well as washing, cleaning and irrigation. They are, more often than not, contaminated with excrement, making them breeding grounds for harmful bacteria and disease.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Almost half of all Africans suffer from one of six main water-borne diseases*, the most prevalent ones being </a:t>
            </a:r>
            <a:r>
              <a:rPr lang="en-US" sz="1200" b="0" kern="1200" dirty="0" err="1" smtClean="0">
                <a:solidFill>
                  <a:schemeClr val="tx1"/>
                </a:solidFill>
                <a:latin typeface="+mn-lt"/>
                <a:ea typeface="+mn-ea"/>
                <a:cs typeface="+mn-cs"/>
              </a:rPr>
              <a:t>diarrhoea</a:t>
            </a:r>
            <a:r>
              <a:rPr lang="en-US" sz="1200" b="0" kern="1200" dirty="0" smtClean="0">
                <a:solidFill>
                  <a:schemeClr val="tx1"/>
                </a:solidFill>
                <a:latin typeface="+mn-lt"/>
                <a:ea typeface="+mn-ea"/>
                <a:cs typeface="+mn-cs"/>
              </a:rPr>
              <a:t> and cholera.</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Most schools do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not have drinking water either, meaning pupils have to walk long distances to collect it or lack drinking water for the entire day.</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estimated 50,000 defective water supply installations exist in Africa, representing an investment of US$215-360 million (IIED 2009). Examples of poorly maintained, dilapidated water infrastructures contaminated with soil and </a:t>
            </a:r>
            <a:r>
              <a:rPr lang="en-US" sz="1200" kern="1200" dirty="0" err="1" smtClean="0">
                <a:solidFill>
                  <a:schemeClr val="tx1"/>
                </a:solidFill>
                <a:latin typeface="+mn-lt"/>
                <a:ea typeface="+mn-ea"/>
                <a:cs typeface="+mn-cs"/>
              </a:rPr>
              <a:t>faeces</a:t>
            </a:r>
            <a:r>
              <a:rPr lang="en-US" sz="1200" kern="1200" dirty="0" smtClean="0">
                <a:solidFill>
                  <a:schemeClr val="tx1"/>
                </a:solidFill>
                <a:latin typeface="+mn-lt"/>
                <a:ea typeface="+mn-ea"/>
                <a:cs typeface="+mn-cs"/>
              </a:rPr>
              <a:t> bringing disease to rural communities are common.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situation occurs because donors, governments and NGOs build water points without engaging the community in discussion or investigating the cost of keeping boreholes clean and functioning in the long term. Once constructed, boreholes fall into disrepair because the local community is unable to afford the maintenance costs. If the community has the skills to undertake the repair, spare parts are often not easily available and an external mechanic is too expensive.</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 Africa</a:t>
            </a:r>
            <a:r>
              <a:rPr lang="en-US" sz="1200" b="0" i="0" kern="1200" baseline="0" dirty="0" smtClean="0">
                <a:solidFill>
                  <a:schemeClr val="tx1"/>
                </a:solidFill>
                <a:latin typeface="+mn-lt"/>
                <a:ea typeface="+mn-ea"/>
                <a:cs typeface="+mn-cs"/>
              </a:rPr>
              <a:t> Water Vision 2025</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general lack of knowledge about health and</a:t>
            </a:r>
            <a:r>
              <a:rPr lang="en-US" sz="120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hygiene i</a:t>
            </a:r>
            <a:r>
              <a:rPr lang="en-US" sz="1200" kern="1200" dirty="0" smtClean="0">
                <a:solidFill>
                  <a:schemeClr val="tx1"/>
                </a:solidFill>
                <a:latin typeface="+mn-lt"/>
                <a:ea typeface="+mn-ea"/>
                <a:cs typeface="+mn-cs"/>
              </a:rPr>
              <a:t>ssues contributes towards high levels of illness and children miss a lot of school, which means academic performance remains low.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lack of sanitary protection often forces older girls to drop out of school as they do not have the privacy they require as they get older. Teenage girls miss on average five days of school per month due to menstruation as families are simply unable to afford sanitary protection for them.</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There are too few toilets and the existing facilities are dangerous for small children. Many children are forced to use the bush</a:t>
            </a:r>
            <a:r>
              <a:rPr lang="en-US" sz="1200" b="0" kern="1200" baseline="0" dirty="0" smtClean="0">
                <a:solidFill>
                  <a:schemeClr val="tx1"/>
                </a:solidFill>
                <a:latin typeface="+mn-lt"/>
                <a:ea typeface="+mn-ea"/>
                <a:cs typeface="+mn-cs"/>
              </a:rPr>
              <a:t> and p</a:t>
            </a:r>
            <a:r>
              <a:rPr lang="en-US" sz="1200" b="0" kern="1200" dirty="0" smtClean="0">
                <a:solidFill>
                  <a:schemeClr val="tx1"/>
                </a:solidFill>
                <a:latin typeface="+mn-lt"/>
                <a:ea typeface="+mn-ea"/>
                <a:cs typeface="+mn-cs"/>
              </a:rPr>
              <a:t>upils are unaware of the importance of hand washing to avoid illness. Hardly any schools have c</a:t>
            </a:r>
            <a:r>
              <a:rPr lang="en-US" sz="1200" b="0" kern="1200" baseline="0" dirty="0" smtClean="0">
                <a:solidFill>
                  <a:schemeClr val="tx1"/>
                </a:solidFill>
                <a:latin typeface="+mn-lt"/>
                <a:ea typeface="+mn-ea"/>
                <a:cs typeface="+mn-cs"/>
              </a:rPr>
              <a:t>lean water for hand washing, especially if using the bush.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Teachers are not trained in the issues surrounding child protection, gender or disability.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many schools there is also a lack of opportunity for children to play sports and games, which are important for boosting school enrolment and attendance. Sports and games are also important in improving health and fitness, as well as teaching children vital life skills such as teamwork and leadership.</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Most of the sanitation facilities at the schools we support are extremely poor and there are frequently no separate toilets for boys and girls. Typically, there are as many as 99 children per latrine stance, far exceeding even the national recommended average of 16:1.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Existing facilities are dilapidated, unsafe and unhygienic. Many children are forced to use the bush.</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Illness, due to poor sanitation, is a huge cause of absenteeism. In addition, many older girls drop out of school because poor toilet facilities mean that they do not have the privacy they require, especially at certain times of the month.</a:t>
            </a:r>
            <a:r>
              <a:rPr lang="en-US" b="0" dirty="0" smtClean="0"/>
              <a:t> A lack of sanitary towels also means girls can't attend school during their period.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Uganda, only 20% of schools have hand-washing facilities next to toilets. This means that infections and diseases spread relatively easily.</a:t>
            </a:r>
          </a:p>
          <a:p>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the key issues facing poor rural communities in Kenya and Uganda is the daily struggle to put enough food on the table each meal time. Many children go hungry as their parents are unable to provide their children with three meals a day and a lot of schools simply don't have the means to provide lunch for pupils.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children will actually miss school in order to earn money or take part in subsistence farming activities so their families have enough food to survive. Some children receive as few as half the calories they need. This makes them more vulnerable to infection and leads to increased absenteeism and poor academic results.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Additionally, a lack of food during the day leaves pupils lethargic and unable to concentrate which again, affects academic performance.</a:t>
            </a:r>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Kenya 87.38% of the adult population (people over age of 15) can read and write.</a:t>
            </a:r>
          </a:p>
          <a:p>
            <a:r>
              <a:rPr lang="en-US" dirty="0" smtClean="0"/>
              <a:t>Male: 90.62%</a:t>
            </a:r>
          </a:p>
          <a:p>
            <a:r>
              <a:rPr lang="en-US" dirty="0" smtClean="0"/>
              <a:t>Female: 84.18%</a:t>
            </a:r>
          </a:p>
          <a:p>
            <a:endParaRPr lang="en-US" dirty="0" smtClean="0"/>
          </a:p>
          <a:p>
            <a:r>
              <a:rPr lang="en-US" dirty="0" smtClean="0"/>
              <a:t>In Uganda 73.21% of the adult population (people over age of 15) can read and write.</a:t>
            </a:r>
          </a:p>
          <a:p>
            <a:r>
              <a:rPr lang="en-US" dirty="0" smtClean="0"/>
              <a:t>Male: 82.63%</a:t>
            </a:r>
          </a:p>
          <a:p>
            <a:r>
              <a:rPr lang="en-US" dirty="0" smtClean="0"/>
              <a:t>Female: 64.59%</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 World Data Bank 2010</a:t>
            </a:r>
          </a:p>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these conditions, African children desperately</a:t>
            </a:r>
            <a:r>
              <a:rPr lang="en-US" baseline="0" dirty="0" smtClean="0"/>
              <a:t> want to go to school.</a:t>
            </a:r>
          </a:p>
        </p:txBody>
      </p:sp>
      <p:sp>
        <p:nvSpPr>
          <p:cNvPr id="4" name="Slide Number Placeholder 3"/>
          <p:cNvSpPr>
            <a:spLocks noGrp="1"/>
          </p:cNvSpPr>
          <p:nvPr>
            <p:ph type="sldNum" sz="quarter" idx="10"/>
          </p:nvPr>
        </p:nvSpPr>
        <p:spPr/>
        <p:txBody>
          <a:bodyPr/>
          <a:lstStyle/>
          <a:p>
            <a:fld id="{397F3257-431D-452E-8F29-C3A76F0D2D6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Build Africa is an award winning charity with more than 30 years experience in International Development.</a:t>
            </a:r>
          </a:p>
          <a:p>
            <a:endParaRPr lang="en-GB" dirty="0" smtClean="0"/>
          </a:p>
          <a:p>
            <a:r>
              <a:rPr lang="en-GB" dirty="0" smtClean="0"/>
              <a:t>With our local partners Build Africa Uganda and Build Africa Kenya we work directly with communities to provide long term solutions to tackle poverty.</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aim is not just to support schools, but </a:t>
            </a:r>
            <a:r>
              <a:rPr lang="en-US" sz="1200" b="0" kern="1200" dirty="0" smtClean="0">
                <a:solidFill>
                  <a:schemeClr val="tx1"/>
                </a:solidFill>
                <a:latin typeface="+mn-lt"/>
                <a:ea typeface="+mn-ea"/>
                <a:cs typeface="+mn-cs"/>
              </a:rPr>
              <a:t>to develop a sustainable model which can continue working without us,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gives </a:t>
            </a:r>
            <a:r>
              <a:rPr lang="en-US" sz="1200" kern="1200" dirty="0" smtClean="0">
                <a:solidFill>
                  <a:schemeClr val="tx1"/>
                </a:solidFill>
                <a:latin typeface="+mn-lt"/>
                <a:ea typeface="+mn-ea"/>
                <a:cs typeface="+mn-cs"/>
              </a:rPr>
              <a:t>every child access to a good education and becomes the focus of community life.</a:t>
            </a:r>
          </a:p>
        </p:txBody>
      </p:sp>
      <p:sp>
        <p:nvSpPr>
          <p:cNvPr id="4" name="Slide Number Placeholder 3"/>
          <p:cNvSpPr>
            <a:spLocks noGrp="1"/>
          </p:cNvSpPr>
          <p:nvPr>
            <p:ph type="sldNum" sz="quarter" idx="10"/>
          </p:nvPr>
        </p:nvSpPr>
        <p:spPr/>
        <p:txBody>
          <a:bodyPr/>
          <a:lstStyle/>
          <a:p>
            <a:fld id="{397F3257-431D-452E-8F29-C3A76F0D2D63}" type="slidenum">
              <a:rPr lang="en-GB" smtClean="0"/>
              <a:pPr/>
              <a:t>2</a:t>
            </a:fld>
            <a:endParaRPr lang="en-GB"/>
          </a:p>
        </p:txBody>
      </p:sp>
    </p:spTree>
    <p:extLst>
      <p:ext uri="{BB962C8B-B14F-4D97-AF65-F5344CB8AC3E}">
        <p14:creationId xmlns:p14="http://schemas.microsoft.com/office/powerpoint/2010/main" val="270423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 only does Build Africa ensure that schools are built using good quality materials and adhere to government standards, but Build Africa’s involvement with a school encompasses the entire community and encourages empowerment and ownership by both students and parents for a long time to come.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supporting a school for at least 7 years, and monitoring it until it is financially self-sufficient, Build Africa can give the school the best possible chance that once the opportunity of education has been provided, it is not taken away.</a:t>
            </a:r>
          </a:p>
        </p:txBody>
      </p:sp>
      <p:sp>
        <p:nvSpPr>
          <p:cNvPr id="4" name="Slide Number Placeholder 3"/>
          <p:cNvSpPr>
            <a:spLocks noGrp="1"/>
          </p:cNvSpPr>
          <p:nvPr>
            <p:ph type="sldNum" sz="quarter" idx="10"/>
          </p:nvPr>
        </p:nvSpPr>
        <p:spPr/>
        <p:txBody>
          <a:bodyPr/>
          <a:lstStyle/>
          <a:p>
            <a:fld id="{397F3257-431D-452E-8F29-C3A76F0D2D63}" type="slidenum">
              <a:rPr lang="en-GB" smtClean="0"/>
              <a:pPr/>
              <a:t>20</a:t>
            </a:fld>
            <a:endParaRPr lang="en-GB"/>
          </a:p>
        </p:txBody>
      </p:sp>
    </p:spTree>
    <p:extLst>
      <p:ext uri="{BB962C8B-B14F-4D97-AF65-F5344CB8AC3E}">
        <p14:creationId xmlns:p14="http://schemas.microsoft.com/office/powerpoint/2010/main" val="226041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value of a classroom is not just the bricks and mortar but what happens inside of it.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safe, secure classroom means that children keep up with their studies and have a much better chance of reaching their final year of primary school and passing their leaving exams.</a:t>
            </a:r>
          </a:p>
          <a:p>
            <a:endParaRPr lang="en-US" sz="120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rural schools supported by Build Africa in 2012, 47% pupils taking their</a:t>
            </a:r>
            <a:r>
              <a:rPr lang="en-US" sz="1200" b="0" kern="1200" baseline="0" dirty="0" smtClean="0">
                <a:solidFill>
                  <a:schemeClr val="tx1"/>
                </a:solidFill>
                <a:latin typeface="+mn-lt"/>
                <a:ea typeface="+mn-ea"/>
                <a:cs typeface="+mn-cs"/>
              </a:rPr>
              <a:t> p</a:t>
            </a:r>
            <a:r>
              <a:rPr lang="en-US" sz="1200" b="0" kern="1200" dirty="0" smtClean="0">
                <a:solidFill>
                  <a:schemeClr val="tx1"/>
                </a:solidFill>
                <a:latin typeface="+mn-lt"/>
                <a:ea typeface="+mn-ea"/>
                <a:cs typeface="+mn-cs"/>
              </a:rPr>
              <a:t>rimary exams achieved a grade eligible for secondary school. (38% Kenya and 51% in Uganda).</a:t>
            </a:r>
            <a:endParaRPr lang="en-GB" b="0" baseline="0" dirty="0" smtClean="0"/>
          </a:p>
          <a:p>
            <a:endParaRPr lang="en-US" dirty="0" smtClean="0"/>
          </a:p>
        </p:txBody>
      </p:sp>
      <p:sp>
        <p:nvSpPr>
          <p:cNvPr id="4" name="Slide Number Placeholder 3"/>
          <p:cNvSpPr>
            <a:spLocks noGrp="1"/>
          </p:cNvSpPr>
          <p:nvPr>
            <p:ph type="sldNum" sz="quarter" idx="10"/>
          </p:nvPr>
        </p:nvSpPr>
        <p:spPr/>
        <p:txBody>
          <a:bodyPr/>
          <a:lstStyle/>
          <a:p>
            <a:fld id="{397F3257-431D-452E-8F29-C3A76F0D2D63}"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Teachers become empowered, motivated and enthused when they learn new skills and strategies and have experienced good practice from observing good teaching</a:t>
            </a:r>
            <a:r>
              <a:rPr lang="en-US" sz="1200" kern="1200" baseline="0" dirty="0" smtClean="0">
                <a:solidFill>
                  <a:schemeClr val="tx1"/>
                </a:solidFill>
                <a:latin typeface="+mn-lt"/>
                <a:ea typeface="+mn-ea"/>
                <a:cs typeface="+mn-cs"/>
              </a:rPr>
              <a:t> and learning</a:t>
            </a:r>
            <a:r>
              <a:rPr lang="en-US" sz="1200" kern="1200" dirty="0" smtClean="0">
                <a:solidFill>
                  <a:schemeClr val="tx1"/>
                </a:solidFill>
                <a:latin typeface="+mn-lt"/>
                <a:ea typeface="+mn-ea"/>
                <a:cs typeface="+mn-cs"/>
              </a:rPr>
              <a:t> in action in well-performing schools.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2011 to 2012 period, we trained 396 teachers</a:t>
            </a:r>
            <a:r>
              <a:rPr lang="en-US" sz="1200" baseline="0" dirty="0" smtClean="0"/>
              <a:t> </a:t>
            </a:r>
            <a:r>
              <a:rPr lang="en-US" sz="1200" kern="1200" dirty="0" smtClean="0">
                <a:solidFill>
                  <a:schemeClr val="tx1"/>
                </a:solidFill>
                <a:latin typeface="+mn-lt"/>
                <a:ea typeface="+mn-ea"/>
                <a:cs typeface="+mn-cs"/>
              </a:rPr>
              <a:t>in 82 schools on child-</a:t>
            </a:r>
            <a:r>
              <a:rPr lang="en-US" sz="1200" kern="1200" dirty="0" err="1" smtClean="0">
                <a:solidFill>
                  <a:schemeClr val="tx1"/>
                </a:solidFill>
                <a:latin typeface="+mn-lt"/>
                <a:ea typeface="+mn-ea"/>
                <a:cs typeface="+mn-cs"/>
              </a:rPr>
              <a:t>centred</a:t>
            </a:r>
            <a:r>
              <a:rPr lang="en-US" sz="1200" kern="1200" dirty="0" smtClean="0">
                <a:solidFill>
                  <a:schemeClr val="tx1"/>
                </a:solidFill>
                <a:latin typeface="+mn-lt"/>
                <a:ea typeface="+mn-ea"/>
                <a:cs typeface="+mn-cs"/>
              </a:rPr>
              <a:t> teaching methods and how to set their own practice exams.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supporting teachers</a:t>
            </a:r>
            <a:r>
              <a:rPr lang="en-US" sz="1200" kern="1200" baseline="0" dirty="0" smtClean="0">
                <a:solidFill>
                  <a:schemeClr val="tx1"/>
                </a:solidFill>
                <a:latin typeface="+mn-lt"/>
                <a:ea typeface="+mn-ea"/>
                <a:cs typeface="+mn-cs"/>
              </a:rPr>
              <a:t> we not only help to provide </a:t>
            </a:r>
            <a:r>
              <a:rPr lang="en-US" sz="1200" kern="1200" dirty="0" smtClean="0">
                <a:solidFill>
                  <a:schemeClr val="tx1"/>
                </a:solidFill>
                <a:latin typeface="+mn-lt"/>
                <a:ea typeface="+mn-ea"/>
                <a:cs typeface="+mn-cs"/>
              </a:rPr>
              <a:t>the education that pupils deserve, but allow teachers develop their teaching careers.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974 teachers in schools supported by Build Africa of which 41% are female. Of the 355 teachers in Kenya 50% are female and 35% of the 619 Ugandan teachers are female.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average number of pupils to teachers across all schools supported by Build Africa is 52</a:t>
            </a:r>
            <a:r>
              <a:rPr lang="en-US" sz="1200" kern="1200" baseline="0" dirty="0" smtClean="0">
                <a:solidFill>
                  <a:schemeClr val="tx1"/>
                </a:solidFill>
                <a:latin typeface="+mn-lt"/>
                <a:ea typeface="+mn-ea"/>
                <a:cs typeface="+mn-cs"/>
              </a:rPr>
              <a:t> (32 in Kenya and 62 in Uganda).</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schools supported by Build Africa 87% of pupils are adequately seated (88% in Kenya</a:t>
            </a:r>
            <a:r>
              <a:rPr lang="en-US" sz="1200" kern="1200" baseline="0" dirty="0" smtClean="0">
                <a:solidFill>
                  <a:schemeClr val="tx1"/>
                </a:solidFill>
                <a:latin typeface="+mn-lt"/>
                <a:ea typeface="+mn-ea"/>
                <a:cs typeface="+mn-cs"/>
              </a:rPr>
              <a:t> and 86% in Uganda).</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2012 Build Africa supported 49,850 pupils in 103 schools in Kenya and Uganda, achieving a remarkable average attendance in excess of 80%.</a:t>
            </a:r>
          </a:p>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Adequate teaching materials allows teachers to deliver their message effectively to pupils.</a:t>
            </a:r>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supporting teachers, parents and pupils as they develop a three year School Development Plan communities become</a:t>
            </a:r>
            <a:r>
              <a:rPr lang="en-US" sz="1200" kern="1200" baseline="0" dirty="0" smtClean="0">
                <a:solidFill>
                  <a:schemeClr val="tx1"/>
                </a:solidFill>
                <a:latin typeface="+mn-lt"/>
                <a:ea typeface="+mn-ea"/>
                <a:cs typeface="+mn-cs"/>
              </a:rPr>
              <a:t> engaged, empowered </a:t>
            </a:r>
            <a:r>
              <a:rPr lang="en-US" sz="1200" kern="1200" dirty="0" smtClean="0">
                <a:solidFill>
                  <a:schemeClr val="tx1"/>
                </a:solidFill>
                <a:latin typeface="+mn-lt"/>
                <a:ea typeface="+mn-ea"/>
                <a:cs typeface="+mn-cs"/>
              </a:rPr>
              <a:t>and take ownership of the school itself and their</a:t>
            </a:r>
            <a:r>
              <a:rPr lang="en-US" sz="1200" kern="1200" baseline="0" dirty="0" smtClean="0">
                <a:solidFill>
                  <a:schemeClr val="tx1"/>
                </a:solidFill>
                <a:latin typeface="+mn-lt"/>
                <a:ea typeface="+mn-ea"/>
                <a:cs typeface="+mn-cs"/>
              </a:rPr>
              <a:t> children’s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pay special attention to ensuring that communities understand their right to a good education for their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dirty="0" smtClean="0"/>
              <a:t>In 2011 we ensured that 78 schools had comprehensive, custom built School Development Plans to guide their future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397F3257-431D-452E-8F29-C3A76F0D2D63}"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Build Africa trained 440 </a:t>
            </a:r>
            <a:r>
              <a:rPr lang="en-US" b="0" dirty="0" smtClean="0"/>
              <a:t>School Management Committee (</a:t>
            </a:r>
            <a:r>
              <a:rPr lang="en-US" sz="1200" b="0" kern="1200" dirty="0" smtClean="0">
                <a:solidFill>
                  <a:schemeClr val="tx1"/>
                </a:solidFill>
                <a:latin typeface="+mn-lt"/>
                <a:ea typeface="+mn-ea"/>
                <a:cs typeface="+mn-cs"/>
              </a:rPr>
              <a:t>SMC) members in  2011 – 2012</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212 in Uganda and 228 in Kenya)</a:t>
            </a:r>
            <a:r>
              <a:rPr lang="en-US" sz="1200" b="0" kern="1200" baseline="0" dirty="0" smtClean="0">
                <a:solidFill>
                  <a:schemeClr val="tx1"/>
                </a:solidFill>
                <a:latin typeface="+mn-lt"/>
                <a:ea typeface="+mn-ea"/>
                <a:cs typeface="+mn-cs"/>
              </a:rPr>
              <a:t> to assist them </a:t>
            </a:r>
            <a:r>
              <a:rPr lang="en-US" b="0" dirty="0" smtClean="0"/>
              <a:t>better manage and govern the school,</a:t>
            </a:r>
            <a:r>
              <a:rPr lang="en-US" b="0" baseline="0" dirty="0" smtClean="0"/>
              <a:t> including accessing </a:t>
            </a:r>
            <a:r>
              <a:rPr lang="en-US" sz="1200" b="0" kern="1200" dirty="0" smtClean="0">
                <a:solidFill>
                  <a:schemeClr val="tx1"/>
                </a:solidFill>
                <a:latin typeface="+mn-lt"/>
                <a:ea typeface="+mn-ea"/>
                <a:cs typeface="+mn-cs"/>
              </a:rPr>
              <a:t>the resources they're entitled to.</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Around 56% of the SMC members trained in Kenya and 26% of those trained in Uganda were female.</a:t>
            </a:r>
          </a:p>
        </p:txBody>
      </p:sp>
      <p:sp>
        <p:nvSpPr>
          <p:cNvPr id="4" name="Slide Number Placeholder 3"/>
          <p:cNvSpPr>
            <a:spLocks noGrp="1"/>
          </p:cNvSpPr>
          <p:nvPr>
            <p:ph type="sldNum" sz="quarter" idx="10"/>
          </p:nvPr>
        </p:nvSpPr>
        <p:spPr/>
        <p:txBody>
          <a:bodyPr/>
          <a:lstStyle/>
          <a:p>
            <a:fld id="{397F3257-431D-452E-8F29-C3A76F0D2D63}"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 of the efforts of the children, teachers and parents are undermined because their fundamental right to clean and safe drinking water is not being fulfilled.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borehole would change everything, helping children to avoid diseases, and in the long run, stay in school and complete their education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Build Africa prevents water sources becoming a burden on the local community by completing a thorough assessment of the viability and sustainability of a borehole before it is installed.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a borehole has been built, community members are trained to maintain it and a maintenance kit is provided so that all the necessary tools are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water committee is established or an existing one is developed so that the community can effectively plan how the borehole will be managed and the long term monitoring of the school is extended to the borehole ensuring this infrastructure is sustainable.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means that any borehole constructed by Build Africa will supply rural communities with safe, clean drinking water over a sustained period of time and limit the threat of disease.</a:t>
            </a:r>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In the 2011 to 2012 period, we trained 161 adult peer educators and 265 child peer educators.</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Build</a:t>
            </a:r>
            <a:r>
              <a:rPr lang="en-US" b="0" i="0" baseline="0" dirty="0" smtClean="0"/>
              <a:t> Africa helps schools to d</a:t>
            </a:r>
            <a:r>
              <a:rPr lang="en-US" b="0" i="0" dirty="0" smtClean="0"/>
              <a:t>evelop a health club</a:t>
            </a:r>
            <a:r>
              <a:rPr lang="en-US" b="0" i="0" baseline="0" dirty="0" smtClean="0"/>
              <a:t> to promote h</a:t>
            </a:r>
            <a:r>
              <a:rPr lang="en-US" sz="1200" b="0" i="0" dirty="0" smtClean="0"/>
              <a:t>ealth and hygiene training, and provide educational materials along with awareness about routine treatment of parasitic infections.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We also work hard to ensure girls access the education they are entitled to, providing t</a:t>
            </a:r>
            <a:r>
              <a:rPr lang="en-US" sz="1200" b="0" i="0" dirty="0" smtClean="0"/>
              <a:t>raining on menstrual health </a:t>
            </a:r>
            <a:r>
              <a:rPr lang="en-US" sz="1200" b="0" i="0" kern="1200" baseline="0" dirty="0" smtClean="0">
                <a:solidFill>
                  <a:schemeClr val="tx1"/>
                </a:solidFill>
                <a:latin typeface="+mn-lt"/>
                <a:ea typeface="+mn-ea"/>
                <a:cs typeface="+mn-cs"/>
              </a:rPr>
              <a:t>and sanitary towels </a:t>
            </a:r>
            <a:r>
              <a:rPr lang="en-US" sz="1200" b="0" i="0" dirty="0" smtClean="0"/>
              <a:t>to all girls when needed, thus improving their school attendance and education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Teachers are trained in child protection, gender and disability.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p:txBody>
      </p:sp>
      <p:sp>
        <p:nvSpPr>
          <p:cNvPr id="4" name="Slide Number Placeholder 3"/>
          <p:cNvSpPr>
            <a:spLocks noGrp="1"/>
          </p:cNvSpPr>
          <p:nvPr>
            <p:ph type="sldNum" sz="quarter" idx="10"/>
          </p:nvPr>
        </p:nvSpPr>
        <p:spPr/>
        <p:txBody>
          <a:bodyPr/>
          <a:lstStyle/>
          <a:p>
            <a:fld id="{397F3257-431D-452E-8F29-C3A76F0D2D63}"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effective and practical solutions we can implement to ensure that poor sanitation facilities do not lead to sickness and absenteeism. Both are serious threats to the chances of children receiving a quality education and therefore to their future.</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work to ensure schools have adequate toilets and appropriate hand-washing facilities.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Separate and hygienic toilet facilities will improve sanitation levels, decrease sickness and ensure that girls have the privacy they need.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simple </a:t>
            </a:r>
            <a:r>
              <a:rPr lang="en-US" sz="1200" b="0" kern="1200" dirty="0" err="1" smtClean="0">
                <a:solidFill>
                  <a:schemeClr val="tx1"/>
                </a:solidFill>
                <a:latin typeface="+mn-lt"/>
                <a:ea typeface="+mn-ea"/>
                <a:cs typeface="+mn-cs"/>
              </a:rPr>
              <a:t>handwashing</a:t>
            </a:r>
            <a:r>
              <a:rPr lang="en-US" sz="1200" b="0" kern="1200" dirty="0" smtClean="0">
                <a:solidFill>
                  <a:schemeClr val="tx1"/>
                </a:solidFill>
                <a:latin typeface="+mn-lt"/>
                <a:ea typeface="+mn-ea"/>
                <a:cs typeface="+mn-cs"/>
              </a:rPr>
              <a:t> solution need not be expensive and we are working with schools encouraging them to place suitable facilities next to all their toilets.</a:t>
            </a:r>
          </a:p>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a:t>
            </a:fld>
            <a:endParaRPr lang="en-GB"/>
          </a:p>
        </p:txBody>
      </p:sp>
    </p:spTree>
    <p:extLst>
      <p:ext uri="{BB962C8B-B14F-4D97-AF65-F5344CB8AC3E}">
        <p14:creationId xmlns:p14="http://schemas.microsoft.com/office/powerpoint/2010/main" val="1768560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simple and sustainable solutions that can help the communities we work with experience improved food security and nutritional levels.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School gardening is an excellent means of teaching children new skills. Children develop an understanding of agricultural productivity and the environmental impact of farming through practical lessons, for example on crop rotation and drought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Parents also benefit from learning best practice from their children and from helping in the school demonstration plot. This leads to increased productivity of subsistence farming and decreases the pressure on children to abandon school to support household food and income generation.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School gardens give schools the ability to offer nutritious meals to pupils during the school day, which will lead to improved academic performance.</a:t>
            </a:r>
            <a:endParaRPr lang="en-US" b="0"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smtClean="0">
                <a:latin typeface="Arial" pitchFamily="25" charset="0"/>
              </a:rPr>
              <a:t>Available to download off the website … </a:t>
            </a:r>
            <a:r>
              <a:rPr lang="en-US" sz="1200" dirty="0" err="1" smtClean="0">
                <a:latin typeface="Arial" pitchFamily="25" charset="0"/>
              </a:rPr>
              <a:t>http://www.build-africa.org/pages/teachers-resources.html</a:t>
            </a:r>
            <a:endParaRPr lang="en-GB" sz="1200" dirty="0" smtClean="0">
              <a:latin typeface="Arial" pitchFamily="25" charset="0"/>
            </a:endParaRPr>
          </a:p>
          <a:p>
            <a:endParaRPr lang="en-GB" sz="1200" dirty="0" smtClean="0">
              <a:latin typeface="Arial" pitchFamily="25" charset="0"/>
            </a:endParaRPr>
          </a:p>
          <a:p>
            <a:r>
              <a:rPr lang="en-GB" sz="1200" dirty="0" smtClean="0">
                <a:latin typeface="Arial" pitchFamily="25" charset="0"/>
              </a:rPr>
              <a:t>Or </a:t>
            </a:r>
            <a:r>
              <a:rPr lang="en-US" sz="1200" kern="1200" dirty="0" smtClean="0">
                <a:solidFill>
                  <a:schemeClr val="tx1"/>
                </a:solidFill>
                <a:latin typeface="+mn-lt"/>
                <a:ea typeface="+mn-ea"/>
                <a:cs typeface="+mn-cs"/>
              </a:rPr>
              <a:t>ask us for printed copies of the fundraising pack, as well as Build Africa balloons and collection tins for your events.</a:t>
            </a:r>
            <a:endParaRPr lang="en-GB" sz="1200" dirty="0" smtClean="0">
              <a:latin typeface="Arial" pitchFamily="25" charset="0"/>
            </a:endParaRPr>
          </a:p>
          <a:p>
            <a:endParaRPr lang="en-GB" sz="1200" baseline="0" dirty="0" smtClean="0">
              <a:latin typeface="Arial" pitchFamily="25" charset="0"/>
            </a:endParaRPr>
          </a:p>
          <a:p>
            <a:endParaRPr lang="en-GB" sz="1200" baseline="0" dirty="0" smtClean="0">
              <a:latin typeface="Arial" pitchFamily="25" charset="0"/>
            </a:endParaRPr>
          </a:p>
          <a:p>
            <a:r>
              <a:rPr lang="en-GB" sz="1200" baseline="0" dirty="0" smtClean="0">
                <a:latin typeface="Arial" pitchFamily="25" charset="0"/>
              </a:rPr>
              <a:t>Raise awareness about Build Africa</a:t>
            </a:r>
          </a:p>
          <a:p>
            <a:endParaRPr lang="en-GB" sz="1200" baseline="0" dirty="0" smtClean="0">
              <a:latin typeface="Arial" pitchFamily="25" charset="0"/>
            </a:endParaRPr>
          </a:p>
          <a:p>
            <a:r>
              <a:rPr lang="en-US" sz="1200" dirty="0" smtClean="0">
                <a:latin typeface="Arial" pitchFamily="25" charset="0"/>
              </a:rPr>
              <a:t>By telling all your family and friends about what we are doing together, more people get to hear about Build Africa and learn about the work we are doing.</a:t>
            </a:r>
          </a:p>
          <a:p>
            <a:endParaRPr lang="en-US" sz="1200" dirty="0" smtClean="0">
              <a:latin typeface="Arial" pitchFamily="25" charset="0"/>
            </a:endParaRPr>
          </a:p>
          <a:p>
            <a:r>
              <a:rPr lang="en-US" sz="1200" dirty="0" smtClean="0">
                <a:latin typeface="Arial" pitchFamily="25" charset="0"/>
              </a:rPr>
              <a:t>The more people who know, the more money we can raise, and the more children we can help to get a good education.</a:t>
            </a:r>
          </a:p>
          <a:p>
            <a:endParaRPr lang="en-US" sz="1200" dirty="0" smtClean="0">
              <a:latin typeface="Arial" pitchFamily="25" charset="0"/>
            </a:endParaRPr>
          </a:p>
          <a:p>
            <a:r>
              <a:rPr lang="en-US" sz="1200" dirty="0" smtClean="0">
                <a:latin typeface="Arial" pitchFamily="25" charset="0"/>
              </a:rPr>
              <a:t>Who knows, with a good education, a future President of Kenya on Uganda may come from a school, helped by the money that you have raised!</a:t>
            </a:r>
          </a:p>
          <a:p>
            <a:endParaRPr lang="en-US" sz="1200" dirty="0" smtClean="0">
              <a:latin typeface="Arial" pitchFamily="25" charset="0"/>
            </a:endParaRPr>
          </a:p>
          <a:p>
            <a:endParaRPr lang="en-US" sz="1200" dirty="0" smtClean="0">
              <a:latin typeface="Arial" pitchFamily="25" charset="0"/>
            </a:endParaRPr>
          </a:p>
          <a:p>
            <a:endParaRPr lang="en-US" sz="1200" dirty="0" smtClean="0">
              <a:latin typeface="Arial" pitchFamily="25" charset="0"/>
            </a:endParaRPr>
          </a:p>
          <a:p>
            <a:endParaRPr lang="en-US" sz="1200" dirty="0" smtClean="0">
              <a:latin typeface="Arial" pitchFamily="25" charset="0"/>
            </a:endParaRPr>
          </a:p>
          <a:p>
            <a:endParaRPr lang="en-US" sz="1200" dirty="0" smtClean="0">
              <a:latin typeface="Arial" pitchFamily="25" charset="0"/>
            </a:endParaRPr>
          </a:p>
          <a:p>
            <a:endParaRPr lang="en-US" sz="1200" dirty="0" smtClean="0">
              <a:latin typeface="Arial" pitchFamily="25" charset="0"/>
            </a:endParaRPr>
          </a:p>
          <a:p>
            <a:endParaRPr lang="en-US" sz="1200" dirty="0" smtClean="0">
              <a:latin typeface="Arial" pitchFamily="25" charset="0"/>
            </a:endParaRPr>
          </a:p>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smtClean="0">
                <a:latin typeface="Arial" pitchFamily="25" charset="0"/>
              </a:rPr>
              <a:t>Available to download off the website … </a:t>
            </a:r>
            <a:r>
              <a:rPr lang="en-US" sz="1200" dirty="0" err="1" smtClean="0">
                <a:latin typeface="Arial" pitchFamily="25" charset="0"/>
              </a:rPr>
              <a:t>http://www.build-africa.org/pages/teachers-resources.html</a:t>
            </a:r>
            <a:endParaRPr lang="en-GB" sz="1200" dirty="0" smtClean="0">
              <a:latin typeface="Arial" pitchFamily="25" charset="0"/>
            </a:endParaRPr>
          </a:p>
          <a:p>
            <a:endParaRPr lang="en-GB" sz="1200" dirty="0" smtClean="0">
              <a:latin typeface="Arial" pitchFamily="25" charset="0"/>
            </a:endParaRPr>
          </a:p>
          <a:p>
            <a:r>
              <a:rPr lang="en-GB" sz="1200" dirty="0" smtClean="0">
                <a:latin typeface="Arial" pitchFamily="25" charset="0"/>
              </a:rPr>
              <a:t>Or </a:t>
            </a:r>
            <a:r>
              <a:rPr lang="en-US" sz="1200" kern="1200" dirty="0" smtClean="0">
                <a:solidFill>
                  <a:schemeClr val="tx1"/>
                </a:solidFill>
                <a:latin typeface="+mn-lt"/>
                <a:ea typeface="+mn-ea"/>
                <a:cs typeface="+mn-cs"/>
              </a:rPr>
              <a:t>ask us for printed copies of the fundraising pack, as well as Build Africa balloons and collection tins for your events.</a:t>
            </a:r>
            <a:endParaRPr lang="en-GB" sz="1200" dirty="0" smtClean="0">
              <a:latin typeface="Arial" pitchFamily="25" charset="0"/>
            </a:endParaRPr>
          </a:p>
          <a:p>
            <a:endParaRPr lang="en-GB" sz="1200" baseline="0" dirty="0" smtClean="0">
              <a:latin typeface="Arial" pitchFamily="25" charset="0"/>
            </a:endParaRPr>
          </a:p>
          <a:p>
            <a:endParaRPr lang="en-GB" sz="1200" baseline="0" dirty="0" smtClean="0">
              <a:latin typeface="Arial" pitchFamily="25" charset="0"/>
            </a:endParaRPr>
          </a:p>
          <a:p>
            <a:r>
              <a:rPr lang="en-GB" sz="1200" baseline="0" dirty="0" smtClean="0">
                <a:latin typeface="Arial" pitchFamily="25" charset="0"/>
              </a:rPr>
              <a:t>Raise awareness about Build Africa</a:t>
            </a:r>
          </a:p>
          <a:p>
            <a:endParaRPr lang="en-GB" sz="1200" baseline="0" dirty="0" smtClean="0">
              <a:latin typeface="Arial" pitchFamily="25" charset="0"/>
            </a:endParaRPr>
          </a:p>
          <a:p>
            <a:r>
              <a:rPr lang="en-US" sz="1200" dirty="0" smtClean="0">
                <a:latin typeface="Arial" pitchFamily="25" charset="0"/>
              </a:rPr>
              <a:t>By telling all your family and friends about what we are doing together, more people get to hear about Build Africa and learn about the work we are doing.</a:t>
            </a:r>
          </a:p>
          <a:p>
            <a:endParaRPr lang="en-US" sz="1200" dirty="0" smtClean="0">
              <a:latin typeface="Arial" pitchFamily="25" charset="0"/>
            </a:endParaRPr>
          </a:p>
          <a:p>
            <a:r>
              <a:rPr lang="en-US" sz="1200" dirty="0" smtClean="0">
                <a:latin typeface="Arial" pitchFamily="25" charset="0"/>
              </a:rPr>
              <a:t>The more people who know, the more money we can raise, and the more children we can help to get a good education.</a:t>
            </a:r>
          </a:p>
          <a:p>
            <a:endParaRPr lang="en-US" sz="1200" dirty="0" smtClean="0">
              <a:latin typeface="Arial" pitchFamily="25" charset="0"/>
            </a:endParaRPr>
          </a:p>
          <a:p>
            <a:r>
              <a:rPr lang="en-US" sz="1200" dirty="0" smtClean="0">
                <a:latin typeface="Arial" pitchFamily="25" charset="0"/>
              </a:rPr>
              <a:t>Who knows, with a good education, a future President of Kenya on Uganda may come from a school, helped by the money that you have raised!</a:t>
            </a:r>
          </a:p>
        </p:txBody>
      </p:sp>
      <p:sp>
        <p:nvSpPr>
          <p:cNvPr id="4" name="Slide Number Placeholder 3"/>
          <p:cNvSpPr>
            <a:spLocks noGrp="1"/>
          </p:cNvSpPr>
          <p:nvPr>
            <p:ph type="sldNum" sz="quarter" idx="10"/>
          </p:nvPr>
        </p:nvSpPr>
        <p:spPr/>
        <p:txBody>
          <a:bodyPr/>
          <a:lstStyle/>
          <a:p>
            <a:fld id="{397F3257-431D-452E-8F29-C3A76F0D2D63}"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dirty="0" smtClean="0"/>
          </a:p>
        </p:txBody>
      </p:sp>
      <p:sp>
        <p:nvSpPr>
          <p:cNvPr id="4" name="Slide Number Placeholder 3"/>
          <p:cNvSpPr>
            <a:spLocks noGrp="1"/>
          </p:cNvSpPr>
          <p:nvPr>
            <p:ph type="sldNum" sz="quarter" idx="10"/>
          </p:nvPr>
        </p:nvSpPr>
        <p:spPr/>
        <p:txBody>
          <a:bodyPr/>
          <a:lstStyle/>
          <a:p>
            <a:fld id="{397F3257-431D-452E-8F29-C3A76F0D2D63}"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25" charset="0"/>
              </a:rPr>
              <a:t>Thank you!</a:t>
            </a:r>
            <a:endParaRPr lang="en-US" dirty="0" smtClean="0">
              <a:latin typeface="Arial" pitchFamily="25" charset="0"/>
            </a:endParaRPr>
          </a:p>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Build Africa’s involvement with a school encompasses the entire community and encourages empowerment and ownership by both students and parents for a long time to come.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supporting a school for at least 7 years, and monitoring it until it is financially self-sufficient, Build Africa can give the school the best possible chance that once the opportunity of education has been provided, it is not taken away.</a:t>
            </a:r>
            <a:endParaRPr lang="en-GB" dirty="0" smtClean="0"/>
          </a:p>
          <a:p>
            <a:endParaRPr lang="en-GB"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4</a:t>
            </a:fld>
            <a:endParaRPr lang="en-GB"/>
          </a:p>
        </p:txBody>
      </p:sp>
    </p:spTree>
    <p:extLst>
      <p:ext uri="{BB962C8B-B14F-4D97-AF65-F5344CB8AC3E}">
        <p14:creationId xmlns:p14="http://schemas.microsoft.com/office/powerpoint/2010/main" val="2260418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latin typeface="Arial" pitchFamily="25" charset="0"/>
              </a:rPr>
              <a:t>Download the 2012 Review</a:t>
            </a:r>
          </a:p>
          <a:p>
            <a:r>
              <a:rPr lang="en-US" sz="1200" dirty="0" err="1" smtClean="0">
                <a:latin typeface="Arial" pitchFamily="25" charset="0"/>
              </a:rPr>
              <a:t>http://www.build-africa.org/pages/annual-review.html</a:t>
            </a:r>
            <a:endParaRPr lang="en-GB" sz="1200" dirty="0" smtClean="0">
              <a:latin typeface="Arial" pitchFamily="25" charset="0"/>
            </a:endParaRPr>
          </a:p>
          <a:p>
            <a:endParaRPr lang="en-GB" sz="1200" dirty="0" smtClean="0">
              <a:latin typeface="Arial" pitchFamily="25" charset="0"/>
            </a:endParaRPr>
          </a:p>
          <a:p>
            <a:r>
              <a:rPr lang="en-GB" sz="1200" dirty="0" smtClean="0">
                <a:latin typeface="Arial" pitchFamily="25" charset="0"/>
              </a:rPr>
              <a:t>For a fuller understanding of the financial affairs</a:t>
            </a:r>
            <a:r>
              <a:rPr lang="en-GB" sz="1200" baseline="0" dirty="0" smtClean="0">
                <a:latin typeface="Arial" pitchFamily="25" charset="0"/>
              </a:rPr>
              <a:t> of the charity please request a copy of the comprehensive Annual Report and audited Consolidated Financial Statements.</a:t>
            </a:r>
          </a:p>
          <a:p>
            <a:r>
              <a:rPr lang="en-GB" sz="1200" baseline="0" dirty="0" smtClean="0">
                <a:latin typeface="Arial" pitchFamily="25" charset="0"/>
              </a:rPr>
              <a:t>A copy of the full Annual Report and audited Accounts have been filed with the Charity Commission.</a:t>
            </a:r>
          </a:p>
          <a:p>
            <a:endParaRPr lang="en-GB" sz="1200" dirty="0" smtClean="0">
              <a:latin typeface="Arial" pitchFamily="25" charset="0"/>
            </a:endParaRPr>
          </a:p>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latin typeface="Arial" pitchFamily="25" charset="0"/>
              </a:rPr>
              <a:t>Download the 2012 Review</a:t>
            </a:r>
          </a:p>
          <a:p>
            <a:r>
              <a:rPr lang="en-US" sz="1200" dirty="0" err="1" smtClean="0">
                <a:latin typeface="Arial" pitchFamily="25" charset="0"/>
              </a:rPr>
              <a:t>http://www.build-africa.org/pages/annual-review.html</a:t>
            </a:r>
            <a:endParaRPr lang="en-GB" sz="1200" dirty="0" smtClean="0">
              <a:latin typeface="Arial" pitchFamily="25" charset="0"/>
            </a:endParaRPr>
          </a:p>
          <a:p>
            <a:endParaRPr lang="en-GB" sz="1200" dirty="0" smtClean="0">
              <a:latin typeface="Arial" pitchFamily="25" charset="0"/>
            </a:endParaRPr>
          </a:p>
          <a:p>
            <a:r>
              <a:rPr lang="en-GB" sz="1200" dirty="0" smtClean="0">
                <a:latin typeface="Arial" pitchFamily="25" charset="0"/>
              </a:rPr>
              <a:t>For a fuller understanding of the financial affairs</a:t>
            </a:r>
            <a:r>
              <a:rPr lang="en-GB" sz="1200" baseline="0" dirty="0" smtClean="0">
                <a:latin typeface="Arial" pitchFamily="25" charset="0"/>
              </a:rPr>
              <a:t> of the charity please request a copy of the comprehensive Annual Report and audited Consolidated Financial Statements.</a:t>
            </a:r>
          </a:p>
          <a:p>
            <a:r>
              <a:rPr lang="en-GB" sz="1200" baseline="0" dirty="0" smtClean="0">
                <a:latin typeface="Arial" pitchFamily="25" charset="0"/>
              </a:rPr>
              <a:t>A copy of the full Annual Report and audited Accounts have been filed with the Charity Commission.</a:t>
            </a:r>
          </a:p>
          <a:p>
            <a:endParaRPr lang="en-GB" sz="1200"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latin typeface="Arial" pitchFamily="25" charset="0"/>
              </a:rPr>
              <a:t>Any questions?</a:t>
            </a:r>
          </a:p>
          <a:p>
            <a:pPr eaLnBrk="1" hangingPunct="1"/>
            <a:endParaRPr lang="en-GB" dirty="0" smtClean="0">
              <a:latin typeface="Arial" pitchFamily="25"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more information about fundraising for a school in Africa please contact Deirdre Bruce-Brand on </a:t>
            </a:r>
            <a:r>
              <a:rPr lang="en-US" sz="1200" kern="1200" dirty="0" err="1" smtClean="0">
                <a:solidFill>
                  <a:schemeClr val="tx1"/>
                </a:solidFill>
                <a:latin typeface="+mn-lt"/>
                <a:ea typeface="+mn-ea"/>
                <a:cs typeface="+mn-cs"/>
              </a:rPr>
              <a:t>schools@build-africa.org.uk</a:t>
            </a:r>
            <a:r>
              <a:rPr lang="en-US" sz="1200" kern="1200" dirty="0" smtClean="0">
                <a:solidFill>
                  <a:schemeClr val="tx1"/>
                </a:solidFill>
                <a:latin typeface="+mn-lt"/>
                <a:ea typeface="+mn-ea"/>
                <a:cs typeface="+mn-cs"/>
              </a:rPr>
              <a:t> or 01892 519619.</a:t>
            </a:r>
            <a:endParaRPr lang="en-GB" sz="1200" kern="1200" dirty="0" smtClean="0">
              <a:solidFill>
                <a:schemeClr val="tx1"/>
              </a:solidFill>
              <a:latin typeface="+mn-lt"/>
              <a:ea typeface="+mn-ea"/>
              <a:cs typeface="+mn-cs"/>
            </a:endParaRPr>
          </a:p>
          <a:p>
            <a:pPr eaLnBrk="1" hangingPunct="1"/>
            <a:endParaRPr lang="en-GB" dirty="0" smtClean="0">
              <a:latin typeface="Arial" pitchFamily="25" charset="0"/>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42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work in the most isolated schools, which government bodies often find hard to reach.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introduction of free primary education in both Kenya and Uganda some years ago resulted in massive increases in enrolment. However, this was not matched by an increase in resources.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According to a recent government survey, 16.5 million Kenyans - over half the entire population - live below the poverty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Approximately 60% of Kenya's population is comprised of persons under the age of 30. Most of them are either in school or not gainfully engaged after school since long term unemployment is high.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Schools are completely overstretched and there is a serious shortage of teachers, which leads to poor quality education and a low level of literacy among school leavers.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Uganda 35% of its population live below the poverty line and the average daily Ugandan income is £2, compared to £40 in the UK. Improved education is a priority of the Ugandan government. In 1997 Universal Primary Education (UPE) was introduced, with enrolment rising from 2.5 to 6 million pupils. in 2007 the government went one step further and made secondary education free. While it is now the single biggest item in government spending, finances are limited and schools are desperately under funded. One in five primary school children are orphans and the image of large classes held in the open is a common one in rural Uganda.</a:t>
            </a:r>
          </a:p>
          <a:p>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7F3257-431D-452E-8F29-C3A76F0D2D63}" type="slidenum">
              <a:rPr lang="en-GB" smtClean="0"/>
              <a:pPr/>
              <a:t>7</a:t>
            </a:fld>
            <a:endParaRPr lang="en-GB"/>
          </a:p>
        </p:txBody>
      </p:sp>
    </p:spTree>
    <p:extLst>
      <p:ext uri="{BB962C8B-B14F-4D97-AF65-F5344CB8AC3E}">
        <p14:creationId xmlns:p14="http://schemas.microsoft.com/office/powerpoint/2010/main" val="226041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vitally important that a school has safe, purpose-built classrooms that provide both pupils and teachers with shelter from the elements, enabling lessons to continue uninterrupted.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many of the schools we partner, we first find them holding classes outside under the shade of trees or in make-shift structures, exposing children – and the few books they have – to the elements.</a:t>
            </a:r>
          </a:p>
        </p:txBody>
      </p:sp>
      <p:sp>
        <p:nvSpPr>
          <p:cNvPr id="4" name="Slide Number Placeholder 3"/>
          <p:cNvSpPr>
            <a:spLocks noGrp="1"/>
          </p:cNvSpPr>
          <p:nvPr>
            <p:ph type="sldNum" sz="quarter" idx="10"/>
          </p:nvPr>
        </p:nvSpPr>
        <p:spPr/>
        <p:txBody>
          <a:bodyPr/>
          <a:lstStyle/>
          <a:p>
            <a:fld id="{397F3257-431D-452E-8F29-C3A76F0D2D63}" type="slidenum">
              <a:rPr lang="en-GB" smtClean="0"/>
              <a:pPr/>
              <a:t>8</a:t>
            </a:fld>
            <a:endParaRPr lang="en-GB"/>
          </a:p>
        </p:txBody>
      </p:sp>
    </p:spTree>
    <p:extLst>
      <p:ext uri="{BB962C8B-B14F-4D97-AF65-F5344CB8AC3E}">
        <p14:creationId xmlns:p14="http://schemas.microsoft.com/office/powerpoint/2010/main" val="14501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To have children sitting comfortably at desks is a crucial component in improving the environment in which they learn.</a:t>
            </a:r>
            <a:r>
              <a:rPr lang="en-US" sz="1200" b="0" kern="1200" baseline="0" dirty="0" smtClean="0">
                <a:solidFill>
                  <a:schemeClr val="tx1"/>
                </a:solidFill>
                <a:latin typeface="+mn-lt"/>
                <a:ea typeface="+mn-ea"/>
                <a:cs typeface="+mn-cs"/>
              </a:rPr>
              <a: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With Government budgets overstretched in both Kenya and Uganda, there are just not enough classrooms with the space to accommodate the numbers of children needing to be </a:t>
            </a:r>
            <a:r>
              <a:rPr lang="en-US" sz="1200" kern="1200" dirty="0" smtClean="0">
                <a:solidFill>
                  <a:schemeClr val="tx1"/>
                </a:solidFill>
                <a:latin typeface="+mn-lt"/>
                <a:ea typeface="+mn-ea"/>
                <a:cs typeface="+mn-cs"/>
              </a:rPr>
              <a:t>off the ground and seated properly, attentive and ready to learn.</a:t>
            </a:r>
            <a:endParaRPr lang="en-US" dirty="0" smtClean="0"/>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7F3257-431D-452E-8F29-C3A76F0D2D63}" type="slidenum">
              <a:rPr lang="en-GB" smtClean="0"/>
              <a:pPr/>
              <a:t>9</a:t>
            </a:fld>
            <a:endParaRPr lang="en-GB"/>
          </a:p>
        </p:txBody>
      </p:sp>
    </p:spTree>
    <p:extLst>
      <p:ext uri="{BB962C8B-B14F-4D97-AF65-F5344CB8AC3E}">
        <p14:creationId xmlns:p14="http://schemas.microsoft.com/office/powerpoint/2010/main" val="27968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384517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216490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26846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274056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1850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336400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29052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334845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31456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298839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0D781-4DB8-49D7-80E6-4B4E8602E9BB}"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1C8A5-0199-4325-A5E2-4CC0FE69700E}" type="slidenum">
              <a:rPr lang="en-GB" smtClean="0"/>
              <a:pPr/>
              <a:t>‹#›</a:t>
            </a:fld>
            <a:endParaRPr lang="en-GB"/>
          </a:p>
        </p:txBody>
      </p:sp>
    </p:spTree>
    <p:extLst>
      <p:ext uri="{BB962C8B-B14F-4D97-AF65-F5344CB8AC3E}">
        <p14:creationId xmlns:p14="http://schemas.microsoft.com/office/powerpoint/2010/main" val="323040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0D781-4DB8-49D7-80E6-4B4E8602E9BB}" type="datetimeFigureOut">
              <a:rPr lang="en-GB" smtClean="0"/>
              <a:pPr/>
              <a:t>08/07/2013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1C8A5-0199-4325-A5E2-4CC0FE69700E}" type="slidenum">
              <a:rPr lang="en-GB" smtClean="0"/>
              <a:pPr/>
              <a:t>‹#›</a:t>
            </a:fld>
            <a:endParaRPr lang="en-GB"/>
          </a:p>
        </p:txBody>
      </p:sp>
    </p:spTree>
    <p:extLst>
      <p:ext uri="{BB962C8B-B14F-4D97-AF65-F5344CB8AC3E}">
        <p14:creationId xmlns:p14="http://schemas.microsoft.com/office/powerpoint/2010/main" val="29691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jpeg"/><Relationship Id="rId7"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lo.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181600" y="1219200"/>
            <a:ext cx="3962400" cy="3657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err="1"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Jambo</a:t>
            </a:r>
            <a: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
            </a:r>
            <a:b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br>
            <a: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Hello!</a:t>
            </a:r>
            <a:endParaRPr kumimoji="0" lang="en-GB" sz="4400" b="0" i="0" u="none" strike="noStrike" kern="1200" cap="none" spc="0" normalizeH="0" baseline="0" noProof="0" dirty="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endParaRP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k-on-knee.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181600" y="1219200"/>
            <a:ext cx="3810000" cy="4648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r>
              <a:rPr lang="en-GB" sz="2400" dirty="0" smtClean="0">
                <a:latin typeface="Calibri"/>
                <a:ea typeface="+mj-ea"/>
                <a:cs typeface="+mj-cs"/>
              </a:rPr>
              <a:t>F</a:t>
            </a:r>
            <a:r>
              <a:rPr kumimoji="0" lang="en-GB" sz="2400" u="none" strike="noStrike" kern="1200" cap="none" spc="0" normalizeH="0" noProof="0" dirty="0" err="1" smtClean="0">
                <a:ln>
                  <a:noFill/>
                </a:ln>
                <a:effectLst/>
                <a:uLnTx/>
                <a:uFillTx/>
                <a:latin typeface="Calibri"/>
                <a:ea typeface="+mj-ea"/>
                <a:cs typeface="+mj-cs"/>
              </a:rPr>
              <a:t>ew</a:t>
            </a:r>
            <a:r>
              <a:rPr kumimoji="0" lang="en-GB" sz="2400" u="none" strike="noStrike" kern="1200" cap="none" spc="0" normalizeH="0" noProof="0" dirty="0" smtClean="0">
                <a:ln>
                  <a:noFill/>
                </a:ln>
                <a:effectLst/>
                <a:uLnTx/>
                <a:uFillTx/>
                <a:latin typeface="Calibri"/>
                <a:ea typeface="+mj-ea"/>
                <a:cs typeface="+mj-cs"/>
              </a:rPr>
              <a:t> or no desks</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writing-in-sand.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And a lack of books and other learning materials</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desperate-to-learn.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Added to this are poor and out-of-date teaching methods,</a:t>
            </a:r>
          </a:p>
          <a:p>
            <a:pPr algn="ctr">
              <a:spcBef>
                <a:spcPct val="0"/>
              </a:spcBef>
              <a:defRPr/>
            </a:pPr>
            <a:r>
              <a:rPr lang="en-US" sz="2400" dirty="0" smtClean="0"/>
              <a:t>as well as too few teachers for the number of students</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der-tree.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A lack of classrooms, little parental or community involvement</a:t>
            </a:r>
          </a:p>
          <a:p>
            <a:pPr algn="ctr">
              <a:spcBef>
                <a:spcPct val="0"/>
              </a:spcBef>
              <a:defRPr/>
            </a:pPr>
            <a:r>
              <a:rPr lang="en-US" sz="2400" dirty="0" smtClean="0"/>
              <a:t>and limited management experience</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der-tree.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Further issues include a lack of clean and safe water</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der-tree.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Inadequate knowledge of health issues by students,</a:t>
            </a:r>
          </a:p>
          <a:p>
            <a:pPr algn="ctr">
              <a:spcBef>
                <a:spcPct val="0"/>
              </a:spcBef>
              <a:defRPr/>
            </a:pPr>
            <a:r>
              <a:rPr lang="en-US" sz="2400" dirty="0" smtClean="0"/>
              <a:t>parents and even teachers</a:t>
            </a:r>
            <a:endParaRPr lang="en-GB" sz="2400"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der-tree.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Poor and inadequate toilets – in some schools</a:t>
            </a:r>
          </a:p>
          <a:p>
            <a:pPr algn="ctr">
              <a:spcBef>
                <a:spcPct val="0"/>
              </a:spcBef>
              <a:defRPr/>
            </a:pPr>
            <a:r>
              <a:rPr lang="en-US" sz="2400" dirty="0" smtClean="0"/>
              <a:t>no toilet facilities at all</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And many children going hungry as their parents are</a:t>
            </a:r>
          </a:p>
          <a:p>
            <a:pPr algn="ctr">
              <a:spcBef>
                <a:spcPct val="0"/>
              </a:spcBef>
              <a:defRPr/>
            </a:pPr>
            <a:r>
              <a:rPr lang="en-US" sz="2400" dirty="0" smtClean="0"/>
              <a:t>unable to provide three meals a day</a:t>
            </a:r>
            <a:endParaRPr lang="en-GB" sz="2400" dirty="0" smtClean="0"/>
          </a:p>
        </p:txBody>
      </p:sp>
      <p:pic>
        <p:nvPicPr>
          <p:cNvPr id="16" name="Picture 15" descr="long-walk-school.jpg"/>
          <p:cNvPicPr>
            <a:picLocks noChangeAspect="1"/>
          </p:cNvPicPr>
          <p:nvPr/>
        </p:nvPicPr>
        <p:blipFill>
          <a:blip r:embed="rId4"/>
          <a:stretch>
            <a:fillRect/>
          </a:stretch>
        </p:blipFill>
        <p:spPr>
          <a:xfrm>
            <a:off x="304800" y="304800"/>
            <a:ext cx="6705600" cy="5029200"/>
          </a:xfrm>
          <a:prstGeom prst="rect">
            <a:avLst/>
          </a:prstGeom>
        </p:spPr>
      </p:pic>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dilapadated-class.jpg"/>
          <p:cNvPicPr>
            <a:picLocks noChangeAspect="1"/>
          </p:cNvPicPr>
          <p:nvPr/>
        </p:nvPicPr>
        <p:blipFill>
          <a:blip r:embed="rId4"/>
          <a:stretch>
            <a:fillRect/>
          </a:stretch>
        </p:blipFill>
        <p:spPr>
          <a:xfrm>
            <a:off x="304800" y="304800"/>
            <a:ext cx="6705600" cy="5029200"/>
          </a:xfrm>
          <a:prstGeom prst="rect">
            <a:avLst/>
          </a:prstGeom>
        </p:spPr>
      </p:pic>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The combination of these issues results in </a:t>
            </a:r>
            <a:r>
              <a:rPr lang="en-US" sz="2400" b="1" dirty="0" smtClean="0"/>
              <a:t>3 out of 4 pupils dropping out before completing primary school</a:t>
            </a:r>
            <a:r>
              <a:rPr lang="en-US" sz="2400" dirty="0" smtClean="0"/>
              <a:t> and only 20% achieving recommended competency levels in literacy and numeracy</a:t>
            </a:r>
            <a:endParaRPr lang="en-GB" sz="2400"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esperate-to-learn.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GB" sz="2400" dirty="0" smtClean="0"/>
              <a:t>Yet, despite all of these challenges children in Kenya</a:t>
            </a:r>
          </a:p>
          <a:p>
            <a:pPr lvl="0" algn="ctr">
              <a:spcBef>
                <a:spcPct val="0"/>
              </a:spcBef>
              <a:defRPr/>
            </a:pPr>
            <a:r>
              <a:rPr lang="en-GB" sz="2400" dirty="0" smtClean="0"/>
              <a:t>and Uganda are desperate to go to school and learn</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ild Africa-150.jpg"/>
          <p:cNvPicPr>
            <a:picLocks noChangeAspect="1"/>
          </p:cNvPicPr>
          <p:nvPr/>
        </p:nvPicPr>
        <p:blipFill>
          <a:blip r:embed="rId3"/>
          <a:stretch>
            <a:fillRect/>
          </a:stretch>
        </p:blipFill>
        <p:spPr>
          <a:xfrm>
            <a:off x="380999" y="437660"/>
            <a:ext cx="4876801" cy="2915140"/>
          </a:xfrm>
          <a:prstGeom prst="rect">
            <a:avLst/>
          </a:prstGeom>
        </p:spPr>
      </p:pic>
      <p:cxnSp>
        <p:nvCxnSpPr>
          <p:cNvPr id="10" name="Straight Connector 9"/>
          <p:cNvCxnSpPr/>
          <p:nvPr/>
        </p:nvCxnSpPr>
        <p:spPr>
          <a:xfrm rot="10800000" flipV="1">
            <a:off x="179390" y="152399"/>
            <a:ext cx="8812211" cy="22225"/>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730875" y="3408364"/>
            <a:ext cx="6516691" cy="4764"/>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28600" y="4343400"/>
            <a:ext cx="8686800" cy="2286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spcBef>
                <a:spcPct val="0"/>
              </a:spcBef>
              <a:buFont typeface="Arial"/>
              <a:buChar char="•"/>
              <a:defRPr/>
            </a:pPr>
            <a:r>
              <a:rPr lang="en-US" sz="2400" dirty="0" smtClean="0"/>
              <a:t> Established 1978 - 35 years International Development experience</a:t>
            </a:r>
          </a:p>
          <a:p>
            <a:pPr lvl="0">
              <a:spcBef>
                <a:spcPct val="0"/>
              </a:spcBef>
              <a:buFont typeface="Arial"/>
              <a:buChar char="•"/>
              <a:defRPr/>
            </a:pPr>
            <a:r>
              <a:rPr lang="en-US" sz="2400" dirty="0" smtClean="0"/>
              <a:t> Focus on sustainable, community led development</a:t>
            </a:r>
          </a:p>
          <a:p>
            <a:pPr lvl="0">
              <a:spcBef>
                <a:spcPct val="0"/>
              </a:spcBef>
              <a:buFont typeface="Arial"/>
              <a:buChar char="•"/>
              <a:defRPr/>
            </a:pPr>
            <a:r>
              <a:rPr lang="en-US" sz="2400" dirty="0" smtClean="0"/>
              <a:t> 2011 shortlisted for the </a:t>
            </a:r>
            <a:r>
              <a:rPr lang="en-US" sz="2400" i="1" dirty="0" smtClean="0"/>
              <a:t>Charity of the Year </a:t>
            </a:r>
            <a:r>
              <a:rPr lang="en-US" sz="2400" dirty="0" smtClean="0"/>
              <a:t>award and voted </a:t>
            </a:r>
            <a:r>
              <a:rPr lang="en-US" sz="2400" i="1" dirty="0" smtClean="0"/>
              <a:t>Best Charity to Work For </a:t>
            </a:r>
            <a:r>
              <a:rPr lang="en-US" sz="2400" dirty="0" smtClean="0"/>
              <a:t>at the Charity Times Awards</a:t>
            </a:r>
          </a:p>
          <a:p>
            <a:pPr lvl="0">
              <a:spcBef>
                <a:spcPct val="0"/>
              </a:spcBef>
              <a:buFont typeface="Arial"/>
              <a:buChar char="•"/>
              <a:defRPr/>
            </a:pPr>
            <a:r>
              <a:rPr lang="en-US" sz="2400" dirty="0" smtClean="0"/>
              <a:t> 2012 winner Charity Times Award for </a:t>
            </a:r>
            <a:r>
              <a:rPr lang="en-US" sz="2400" i="1" dirty="0" smtClean="0"/>
              <a:t>Best International Charity</a:t>
            </a:r>
            <a:endParaRPr lang="en-GB" sz="2400" b="1" i="1" dirty="0" smtClean="0"/>
          </a:p>
        </p:txBody>
      </p:sp>
      <p:sp>
        <p:nvSpPr>
          <p:cNvPr id="9" name="Title 1"/>
          <p:cNvSpPr txBox="1">
            <a:spLocks/>
          </p:cNvSpPr>
          <p:nvPr/>
        </p:nvSpPr>
        <p:spPr bwMode="auto">
          <a:xfrm>
            <a:off x="228600" y="3581400"/>
            <a:ext cx="86868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u="none" strike="noStrike" kern="1200" cap="none" spc="0" normalizeH="0" baseline="0" noProof="0" dirty="0" smtClean="0">
                <a:ln>
                  <a:noFill/>
                </a:ln>
                <a:effectLst/>
                <a:uLnTx/>
                <a:uFillTx/>
                <a:latin typeface="Calibri"/>
                <a:ea typeface="+mj-ea"/>
                <a:cs typeface="+mj-cs"/>
              </a:rPr>
              <a:t>Who </a:t>
            </a:r>
            <a:r>
              <a:rPr lang="en-GB" sz="4000" b="1" noProof="0" dirty="0" smtClean="0">
                <a:latin typeface="Calibri"/>
                <a:ea typeface="+mj-ea"/>
                <a:cs typeface="+mj-cs"/>
              </a:rPr>
              <a:t>we are</a:t>
            </a:r>
            <a:endParaRPr kumimoji="0" lang="en-GB" sz="4000" b="1" u="none" strike="noStrike" kern="1200" cap="none" spc="0" normalizeH="0" baseline="0" noProof="0" dirty="0" smtClean="0">
              <a:ln>
                <a:noFill/>
              </a:ln>
              <a:effectLst/>
              <a:uLnTx/>
              <a:uFillTx/>
              <a:latin typeface="Calibri"/>
              <a:ea typeface="+mj-ea"/>
              <a:cs typeface="+mj-cs"/>
            </a:endParaRPr>
          </a:p>
        </p:txBody>
      </p:sp>
      <p:pic>
        <p:nvPicPr>
          <p:cNvPr id="16" name="Picture 15" descr="2011-winner.jpg"/>
          <p:cNvPicPr>
            <a:picLocks noChangeAspect="1"/>
          </p:cNvPicPr>
          <p:nvPr/>
        </p:nvPicPr>
        <p:blipFill>
          <a:blip r:embed="rId4"/>
          <a:stretch>
            <a:fillRect/>
          </a:stretch>
        </p:blipFill>
        <p:spPr>
          <a:xfrm>
            <a:off x="6324600" y="521085"/>
            <a:ext cx="1905000" cy="123151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045085"/>
            <a:ext cx="1904999" cy="1231515"/>
          </a:xfrm>
          <a:prstGeom prst="rect">
            <a:avLst/>
          </a:prstGeom>
        </p:spPr>
      </p:pic>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28600" y="1371600"/>
            <a:ext cx="8686800" cy="5181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GB" sz="2400" dirty="0" smtClean="0"/>
              <a:t>We want to ensure that rural children receive a quality education in a safe and secure environment that provides them with the knowledge, skills and competencies to continue to learn, grow into healthy adults and lead safe and productive lives. </a:t>
            </a:r>
          </a:p>
          <a:p>
            <a:endParaRPr lang="en-US" sz="2400" dirty="0" smtClean="0"/>
          </a:p>
          <a:p>
            <a:r>
              <a:rPr lang="en-US" sz="2400" dirty="0" smtClean="0"/>
              <a:t>Build Africa works with parents, children, teachers and government education staff to identify the key problems each school faces and prepare a three year 'School Development Plan’.</a:t>
            </a:r>
          </a:p>
          <a:p>
            <a:endParaRPr lang="en-US" sz="2400" dirty="0" smtClean="0"/>
          </a:p>
          <a:p>
            <a:r>
              <a:rPr lang="en-US" sz="2400" dirty="0" smtClean="0"/>
              <a:t>We then work with the school, the parents and government staff to implement the plan and transform the school by:</a:t>
            </a:r>
            <a:endParaRPr lang="en-GB" sz="2400" i="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11" name="Picture 10" descr="new-class.jpg"/>
          <p:cNvPicPr>
            <a:picLocks noChangeAspect="1"/>
          </p:cNvPicPr>
          <p:nvPr/>
        </p:nvPicPr>
        <p:blipFill>
          <a:blip r:embed="rId4"/>
          <a:stretch>
            <a:fillRect/>
          </a:stretch>
        </p:blipFill>
        <p:spPr>
          <a:xfrm>
            <a:off x="304800" y="304800"/>
            <a:ext cx="6705600" cy="5029200"/>
          </a:xfrm>
          <a:prstGeom prst="rect">
            <a:avLst/>
          </a:prstGeom>
        </p:spPr>
      </p:pic>
      <p:sp>
        <p:nvSpPr>
          <p:cNvPr id="12"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Improving infrastructure</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lackboard.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Improving standards of teaching and learning</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kayela-des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GB" sz="2400" dirty="0" smtClean="0"/>
              <a:t>Improving conditions for learning through the</a:t>
            </a:r>
          </a:p>
          <a:p>
            <a:pPr lvl="0" algn="ctr">
              <a:spcBef>
                <a:spcPct val="0"/>
              </a:spcBef>
              <a:defRPr/>
            </a:pPr>
            <a:r>
              <a:rPr lang="en-GB" sz="2400" dirty="0" smtClean="0"/>
              <a:t>provision of desks and chairs</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GB" sz="2400" dirty="0" smtClean="0"/>
              <a:t>And providing adequate teaching aids and resources</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As well as working to increase parental involvement</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And strengthening school management committees</a:t>
            </a:r>
          </a:p>
          <a:p>
            <a:pPr lvl="0" algn="ctr">
              <a:spcBef>
                <a:spcPct val="0"/>
              </a:spcBef>
              <a:defRPr/>
            </a:pPr>
            <a:r>
              <a:rPr lang="en-US" sz="2400" dirty="0" smtClean="0"/>
              <a:t>through training and mentoring activities</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ean-safe-water.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5257800" y="1066800"/>
            <a:ext cx="3657600" cy="5562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Ensuring access to safe clean water supplies by digging boreholes, providing water tanks</a:t>
            </a:r>
          </a:p>
          <a:p>
            <a:pPr lvl="0" algn="ctr">
              <a:spcBef>
                <a:spcPct val="0"/>
              </a:spcBef>
              <a:defRPr/>
            </a:pPr>
            <a:r>
              <a:rPr lang="en-US" sz="2400" dirty="0" smtClean="0"/>
              <a:t>and guttering</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000" dirty="0" smtClean="0"/>
              <a:t>Increasing health, gender and HIV and AIDS awareness</a:t>
            </a:r>
          </a:p>
          <a:p>
            <a:pPr lvl="0" algn="ctr">
              <a:spcBef>
                <a:spcPct val="0"/>
              </a:spcBef>
              <a:defRPr/>
            </a:pPr>
            <a:r>
              <a:rPr lang="en-US" sz="2000" dirty="0" smtClean="0"/>
              <a:t>through health clubs and peer educators</a:t>
            </a:r>
            <a:endParaRPr lang="en-GB" sz="20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Building new latrines</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MAP-OF-AFRICA.jpg"/>
          <p:cNvPicPr>
            <a:picLocks noChangeAspect="1"/>
          </p:cNvPicPr>
          <p:nvPr/>
        </p:nvPicPr>
        <p:blipFill>
          <a:blip r:embed="rId4"/>
          <a:stretch>
            <a:fillRect/>
          </a:stretch>
        </p:blipFill>
        <p:spPr>
          <a:xfrm>
            <a:off x="304800" y="228600"/>
            <a:ext cx="5181600" cy="5181600"/>
          </a:xfrm>
          <a:prstGeom prst="rect">
            <a:avLst/>
          </a:prstGeom>
        </p:spPr>
      </p:pic>
      <p:sp>
        <p:nvSpPr>
          <p:cNvPr id="11" name="Title 1"/>
          <p:cNvSpPr txBox="1">
            <a:spLocks/>
          </p:cNvSpPr>
          <p:nvPr/>
        </p:nvSpPr>
        <p:spPr bwMode="auto">
          <a:xfrm>
            <a:off x="6553200" y="3352800"/>
            <a:ext cx="2057400" cy="1066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rgbClr val="DC5B28"/>
                </a:solidFill>
                <a:effectLst/>
                <a:uLnTx/>
                <a:uFillTx/>
                <a:latin typeface="Cooper Black" pitchFamily="18" charset="0"/>
                <a:ea typeface="+mj-ea"/>
                <a:cs typeface="+mj-cs"/>
              </a:rPr>
              <a:t>Kenya</a:t>
            </a:r>
          </a:p>
        </p:txBody>
      </p:sp>
      <p:sp>
        <p:nvSpPr>
          <p:cNvPr id="12" name="Title 1"/>
          <p:cNvSpPr txBox="1">
            <a:spLocks/>
          </p:cNvSpPr>
          <p:nvPr/>
        </p:nvSpPr>
        <p:spPr bwMode="auto">
          <a:xfrm>
            <a:off x="6553200" y="1447800"/>
            <a:ext cx="2057400" cy="1066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rgbClr val="DC5B28"/>
                </a:solidFill>
                <a:effectLst/>
                <a:uLnTx/>
                <a:uFillTx/>
                <a:latin typeface="Cooper Black" pitchFamily="18" charset="0"/>
                <a:ea typeface="+mj-ea"/>
                <a:cs typeface="+mj-cs"/>
              </a:rPr>
              <a:t>Uganda</a:t>
            </a:r>
          </a:p>
        </p:txBody>
      </p:sp>
      <p:cxnSp>
        <p:nvCxnSpPr>
          <p:cNvPr id="15" name="Straight Arrow Connector 14"/>
          <p:cNvCxnSpPr/>
          <p:nvPr/>
        </p:nvCxnSpPr>
        <p:spPr>
          <a:xfrm rot="10800000" flipV="1">
            <a:off x="4038600" y="1981200"/>
            <a:ext cx="25908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a:off x="4419600" y="3048000"/>
            <a:ext cx="23622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Build Africa </a:t>
            </a:r>
            <a:r>
              <a:rPr lang="en-GB" sz="2400" dirty="0" smtClean="0"/>
              <a:t>work directly with communities </a:t>
            </a:r>
            <a:r>
              <a:rPr lang="en-US" sz="2400" dirty="0" smtClean="0"/>
              <a:t>in rural areas of Uganda and Kenya </a:t>
            </a:r>
            <a:r>
              <a:rPr lang="en-GB" sz="2400" dirty="0" smtClean="0"/>
              <a:t>to provide long term solutions to tackle poverty</a:t>
            </a:r>
            <a:r>
              <a:rPr lang="en-US" sz="2600" dirty="0" smtClean="0"/>
              <a:t> </a:t>
            </a:r>
            <a:endParaRPr lang="en-GB" sz="26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bunyama-boo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2400" dirty="0" smtClean="0"/>
              <a:t>And establishing school meal </a:t>
            </a:r>
            <a:r>
              <a:rPr lang="en-US" sz="2400" dirty="0" err="1" smtClean="0"/>
              <a:t>programmes</a:t>
            </a:r>
            <a:r>
              <a:rPr lang="en-US" sz="2400" dirty="0" smtClean="0"/>
              <a:t> to</a:t>
            </a:r>
          </a:p>
          <a:p>
            <a:pPr lvl="0" algn="ctr">
              <a:spcBef>
                <a:spcPct val="0"/>
              </a:spcBef>
              <a:defRPr/>
            </a:pPr>
            <a:r>
              <a:rPr lang="en-US" sz="2400" dirty="0" smtClean="0"/>
              <a:t>provide at least one meal a day </a:t>
            </a:r>
            <a:endParaRPr lang="en-GB" sz="24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utching-book.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5257800" y="1905000"/>
            <a:ext cx="3733800" cy="426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Bef>
                <a:spcPct val="0"/>
              </a:spcBef>
              <a:defRPr/>
            </a:pPr>
            <a:r>
              <a:rPr lang="en-US" sz="2400" dirty="0" smtClean="0"/>
              <a:t>We need your help to</a:t>
            </a:r>
          </a:p>
          <a:p>
            <a:pPr algn="ctr">
              <a:spcBef>
                <a:spcPct val="0"/>
              </a:spcBef>
              <a:defRPr/>
            </a:pPr>
            <a:r>
              <a:rPr lang="en-US" sz="2400" dirty="0" smtClean="0"/>
              <a:t>give children in rural</a:t>
            </a:r>
          </a:p>
          <a:p>
            <a:pPr algn="ctr">
              <a:spcBef>
                <a:spcPct val="0"/>
              </a:spcBef>
              <a:defRPr/>
            </a:pPr>
            <a:r>
              <a:rPr lang="en-US" sz="2400" dirty="0" smtClean="0"/>
              <a:t>Kenya and Uganda the</a:t>
            </a:r>
          </a:p>
          <a:p>
            <a:pPr algn="ctr">
              <a:spcBef>
                <a:spcPct val="0"/>
              </a:spcBef>
              <a:defRPr/>
            </a:pPr>
            <a:r>
              <a:rPr lang="en-US" sz="2400" dirty="0" smtClean="0"/>
              <a:t>same opportunities</a:t>
            </a:r>
          </a:p>
          <a:p>
            <a:pPr algn="ctr">
              <a:spcBef>
                <a:spcPct val="0"/>
              </a:spcBef>
              <a:defRPr/>
            </a:pPr>
            <a:r>
              <a:rPr lang="en-US" sz="2400" dirty="0" smtClean="0"/>
              <a:t>that children have</a:t>
            </a:r>
          </a:p>
          <a:p>
            <a:pPr algn="ctr">
              <a:spcBef>
                <a:spcPct val="0"/>
              </a:spcBef>
              <a:defRPr/>
            </a:pPr>
            <a:r>
              <a:rPr lang="en-US" sz="2400" dirty="0" smtClean="0"/>
              <a:t>in the UK</a:t>
            </a:r>
          </a:p>
          <a:p>
            <a:pPr algn="ctr">
              <a:spcBef>
                <a:spcPct val="0"/>
              </a:spcBef>
              <a:defRPr/>
            </a:pPr>
            <a:endParaRPr lang="en-US" sz="2400" dirty="0" smtClean="0"/>
          </a:p>
        </p:txBody>
      </p:sp>
      <p:sp>
        <p:nvSpPr>
          <p:cNvPr id="11" name="Title 1"/>
          <p:cNvSpPr txBox="1">
            <a:spLocks/>
          </p:cNvSpPr>
          <p:nvPr/>
        </p:nvSpPr>
        <p:spPr bwMode="auto">
          <a:xfrm>
            <a:off x="5257800" y="1066800"/>
            <a:ext cx="3657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r>
              <a:rPr kumimoji="0" lang="en-GB" sz="4000" b="1" u="none" strike="noStrike" kern="1200" cap="none" spc="0" normalizeH="0" noProof="0" dirty="0" smtClean="0">
                <a:ln>
                  <a:noFill/>
                </a:ln>
                <a:effectLst/>
                <a:uLnTx/>
                <a:uFillTx/>
                <a:latin typeface="Calibri"/>
                <a:ea typeface="+mj-ea"/>
                <a:cs typeface="+mj-cs"/>
              </a:rPr>
              <a:t>Can you help</a:t>
            </a:r>
            <a:r>
              <a:rPr lang="en-GB" sz="4000" b="1" dirty="0" smtClean="0">
                <a:latin typeface="Calibri"/>
                <a:ea typeface="+mj-ea"/>
                <a:cs typeface="+mj-cs"/>
              </a:rPr>
              <a:t>?</a:t>
            </a:r>
            <a:endParaRPr kumimoji="0" lang="en-GB" sz="4000" b="1" u="none" strike="noStrike" kern="1200" cap="none" spc="0" normalizeH="0" noProof="0" dirty="0" smtClean="0">
              <a:ln>
                <a:noFill/>
              </a:ln>
              <a:effectLst/>
              <a:uLnTx/>
              <a:uFillTx/>
              <a:latin typeface="Calibri"/>
              <a:ea typeface="+mj-ea"/>
              <a:cs typeface="+mj-cs"/>
            </a:endParaRP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13" name="Picture 12" descr="MAP-OF-AFRICA.jpg"/>
          <p:cNvPicPr>
            <a:picLocks noChangeAspect="1"/>
          </p:cNvPicPr>
          <p:nvPr/>
        </p:nvPicPr>
        <p:blipFill>
          <a:blip r:embed="rId4"/>
          <a:stretch>
            <a:fillRect/>
          </a:stretch>
        </p:blipFill>
        <p:spPr>
          <a:xfrm>
            <a:off x="304800" y="1524000"/>
            <a:ext cx="5029200" cy="5029200"/>
          </a:xfrm>
          <a:prstGeom prst="rect">
            <a:avLst/>
          </a:prstGeom>
        </p:spPr>
      </p:pic>
      <p:sp>
        <p:nvSpPr>
          <p:cNvPr id="16" name="Title 1"/>
          <p:cNvSpPr txBox="1">
            <a:spLocks/>
          </p:cNvSpPr>
          <p:nvPr/>
        </p:nvSpPr>
        <p:spPr bwMode="auto">
          <a:xfrm>
            <a:off x="228600" y="228600"/>
            <a:ext cx="7239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4000" b="1" dirty="0" smtClean="0"/>
              <a:t>How your school would benefit</a:t>
            </a:r>
            <a:endParaRPr lang="en-GB" sz="4000" b="1" dirty="0" smtClean="0"/>
          </a:p>
        </p:txBody>
      </p:sp>
      <p:sp>
        <p:nvSpPr>
          <p:cNvPr id="18" name="Title 1"/>
          <p:cNvSpPr txBox="1">
            <a:spLocks/>
          </p:cNvSpPr>
          <p:nvPr/>
        </p:nvSpPr>
        <p:spPr bwMode="auto">
          <a:xfrm>
            <a:off x="5486400" y="1905000"/>
            <a:ext cx="3505200" cy="426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Bef>
                <a:spcPct val="0"/>
              </a:spcBef>
              <a:defRPr/>
            </a:pPr>
            <a:r>
              <a:rPr lang="en-US" sz="2400" dirty="0" smtClean="0"/>
              <a:t>Fundraising for</a:t>
            </a:r>
          </a:p>
          <a:p>
            <a:pPr algn="ctr">
              <a:spcBef>
                <a:spcPct val="0"/>
              </a:spcBef>
              <a:defRPr/>
            </a:pPr>
            <a:r>
              <a:rPr lang="en-US" sz="2400" dirty="0" smtClean="0"/>
              <a:t>Build Africa provides</a:t>
            </a:r>
          </a:p>
          <a:p>
            <a:pPr algn="ctr">
              <a:spcBef>
                <a:spcPct val="0"/>
              </a:spcBef>
              <a:defRPr/>
            </a:pPr>
            <a:r>
              <a:rPr lang="en-US" sz="2400" dirty="0" smtClean="0"/>
              <a:t>an opportunity for</a:t>
            </a:r>
          </a:p>
          <a:p>
            <a:pPr algn="ctr">
              <a:spcBef>
                <a:spcPct val="0"/>
              </a:spcBef>
              <a:defRPr/>
            </a:pPr>
            <a:r>
              <a:rPr lang="en-US" sz="2400" dirty="0" smtClean="0"/>
              <a:t>UK pupils to work</a:t>
            </a:r>
          </a:p>
          <a:p>
            <a:pPr algn="ctr">
              <a:spcBef>
                <a:spcPct val="0"/>
              </a:spcBef>
              <a:defRPr/>
            </a:pPr>
            <a:r>
              <a:rPr lang="en-US" sz="2400" dirty="0" smtClean="0"/>
              <a:t>together in a practical</a:t>
            </a:r>
          </a:p>
          <a:p>
            <a:pPr algn="ctr">
              <a:spcBef>
                <a:spcPct val="0"/>
              </a:spcBef>
              <a:defRPr/>
            </a:pPr>
            <a:r>
              <a:rPr lang="en-US" sz="2400" dirty="0" smtClean="0"/>
              <a:t>and rewarding way</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 y="228600"/>
            <a:ext cx="7239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4000" b="1" dirty="0" smtClean="0"/>
              <a:t>How your pupils would benefit</a:t>
            </a:r>
            <a:endParaRPr lang="en-GB" sz="4000" b="1" dirty="0" smtClean="0"/>
          </a:p>
        </p:txBody>
      </p:sp>
      <p:sp>
        <p:nvSpPr>
          <p:cNvPr id="18" name="Title 1"/>
          <p:cNvSpPr txBox="1">
            <a:spLocks/>
          </p:cNvSpPr>
          <p:nvPr/>
        </p:nvSpPr>
        <p:spPr bwMode="auto">
          <a:xfrm>
            <a:off x="228600" y="1295400"/>
            <a:ext cx="8763000" cy="5334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lnSpcReduction="10000"/>
          </a:bodyPr>
          <a:lstStyle/>
          <a:p>
            <a:pPr>
              <a:spcBef>
                <a:spcPct val="0"/>
              </a:spcBef>
              <a:defRPr/>
            </a:pPr>
            <a:r>
              <a:rPr lang="en-US" sz="2400" dirty="0" smtClean="0"/>
              <a:t>Our School Fundraising </a:t>
            </a:r>
            <a:r>
              <a:rPr lang="en-US" sz="2400" dirty="0" err="1" smtClean="0"/>
              <a:t>Programme</a:t>
            </a:r>
            <a:r>
              <a:rPr lang="en-US" sz="2400" dirty="0" smtClean="0"/>
              <a:t> has been developed in consultation with teachers and children across the UK and we have prepared lesson plans for all ages which are closely linked to the national curriculum. Pupils benefit by:</a:t>
            </a:r>
          </a:p>
          <a:p>
            <a:pPr>
              <a:spcBef>
                <a:spcPct val="0"/>
              </a:spcBef>
              <a:buFont typeface="Arial"/>
              <a:buChar char="•"/>
              <a:defRPr/>
            </a:pPr>
            <a:endParaRPr lang="en-US" sz="2400" dirty="0" smtClean="0"/>
          </a:p>
          <a:p>
            <a:pPr>
              <a:spcBef>
                <a:spcPct val="0"/>
              </a:spcBef>
              <a:buFont typeface="Arial"/>
              <a:buChar char="•"/>
              <a:defRPr/>
            </a:pPr>
            <a:r>
              <a:rPr lang="en-US" sz="2400" dirty="0" smtClean="0"/>
              <a:t> Learning about the cause they are supporting</a:t>
            </a:r>
          </a:p>
          <a:p>
            <a:pPr>
              <a:spcBef>
                <a:spcPct val="0"/>
              </a:spcBef>
              <a:buFont typeface="Arial"/>
              <a:buChar char="•"/>
              <a:defRPr/>
            </a:pPr>
            <a:r>
              <a:rPr lang="en-US" sz="2400" dirty="0" smtClean="0"/>
              <a:t> Gaining a better understanding of the global issues that affect all of our lives</a:t>
            </a:r>
          </a:p>
          <a:p>
            <a:pPr>
              <a:spcBef>
                <a:spcPct val="0"/>
              </a:spcBef>
              <a:buFont typeface="Arial"/>
              <a:buChar char="•"/>
              <a:defRPr/>
            </a:pPr>
            <a:r>
              <a:rPr lang="en-US" sz="2400" dirty="0" smtClean="0"/>
              <a:t> Establishing links between their lives and the lives of those that they are helping</a:t>
            </a:r>
          </a:p>
          <a:p>
            <a:pPr>
              <a:spcBef>
                <a:spcPct val="0"/>
              </a:spcBef>
              <a:buFont typeface="Arial"/>
              <a:buChar char="•"/>
              <a:defRPr/>
            </a:pPr>
            <a:r>
              <a:rPr lang="en-US" sz="2400" dirty="0" smtClean="0"/>
              <a:t> Understanding the work of charities</a:t>
            </a:r>
          </a:p>
          <a:p>
            <a:pPr>
              <a:spcBef>
                <a:spcPct val="0"/>
              </a:spcBef>
              <a:buFont typeface="Arial"/>
              <a:buChar char="•"/>
              <a:defRPr/>
            </a:pPr>
            <a:r>
              <a:rPr lang="en-US" sz="2400" dirty="0" smtClean="0"/>
              <a:t> Developing participation skills and promoting active global citizenship</a:t>
            </a:r>
          </a:p>
          <a:p>
            <a:pPr>
              <a:spcBef>
                <a:spcPct val="0"/>
              </a:spcBef>
              <a:buFont typeface="Arial"/>
              <a:buChar char="•"/>
              <a:defRPr/>
            </a:pPr>
            <a:r>
              <a:rPr lang="en-US" sz="2400" dirty="0" smtClean="0"/>
              <a:t> Working as a team to understand how their individual and collective actions can benefit others</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 y="228600"/>
            <a:ext cx="7239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4000" b="1" dirty="0" smtClean="0"/>
              <a:t>Supporting your fundraising</a:t>
            </a:r>
            <a:endParaRPr lang="en-GB" sz="4000" b="1" dirty="0" smtClean="0"/>
          </a:p>
        </p:txBody>
      </p:sp>
      <p:sp>
        <p:nvSpPr>
          <p:cNvPr id="18" name="Title 1"/>
          <p:cNvSpPr txBox="1">
            <a:spLocks/>
          </p:cNvSpPr>
          <p:nvPr/>
        </p:nvSpPr>
        <p:spPr bwMode="auto">
          <a:xfrm>
            <a:off x="228600" y="1295400"/>
            <a:ext cx="8763000" cy="1524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2400" dirty="0" smtClean="0">
                <a:latin typeface="Arial" pitchFamily="25" charset="0"/>
              </a:rPr>
              <a:t>We have a selection of materials to help your fundraising activities and ensure they are a success</a:t>
            </a:r>
          </a:p>
        </p:txBody>
      </p:sp>
      <p:pic>
        <p:nvPicPr>
          <p:cNvPr id="9" name="Picture 8" descr="a-to-z-school-fundraising.jpg"/>
          <p:cNvPicPr>
            <a:picLocks noChangeAspect="1"/>
          </p:cNvPicPr>
          <p:nvPr/>
        </p:nvPicPr>
        <p:blipFill>
          <a:blip r:embed="rId4"/>
          <a:stretch>
            <a:fillRect/>
          </a:stretch>
        </p:blipFill>
        <p:spPr>
          <a:xfrm>
            <a:off x="1905000" y="2819400"/>
            <a:ext cx="1079500" cy="1524000"/>
          </a:xfrm>
          <a:prstGeom prst="rect">
            <a:avLst/>
          </a:prstGeom>
        </p:spPr>
      </p:pic>
      <p:pic>
        <p:nvPicPr>
          <p:cNvPr id="11" name="Picture 10" descr="school-fundraising.jpg"/>
          <p:cNvPicPr>
            <a:picLocks noChangeAspect="1"/>
          </p:cNvPicPr>
          <p:nvPr/>
        </p:nvPicPr>
        <p:blipFill>
          <a:blip r:embed="rId5"/>
          <a:stretch>
            <a:fillRect/>
          </a:stretch>
        </p:blipFill>
        <p:spPr>
          <a:xfrm>
            <a:off x="457200" y="2819400"/>
            <a:ext cx="1079500" cy="1524000"/>
          </a:xfrm>
          <a:prstGeom prst="rect">
            <a:avLst/>
          </a:prstGeom>
        </p:spPr>
      </p:pic>
      <p:pic>
        <p:nvPicPr>
          <p:cNvPr id="12" name="Picture 11" descr="penny-game-thumb.jpg"/>
          <p:cNvPicPr>
            <a:picLocks noChangeAspect="1"/>
          </p:cNvPicPr>
          <p:nvPr/>
        </p:nvPicPr>
        <p:blipFill>
          <a:blip r:embed="rId6"/>
          <a:stretch>
            <a:fillRect/>
          </a:stretch>
        </p:blipFill>
        <p:spPr>
          <a:xfrm>
            <a:off x="3352800" y="2819400"/>
            <a:ext cx="1016000" cy="1524000"/>
          </a:xfrm>
          <a:prstGeom prst="rect">
            <a:avLst/>
          </a:prstGeom>
        </p:spPr>
      </p:pic>
      <p:pic>
        <p:nvPicPr>
          <p:cNvPr id="13" name="Picture 12" descr="target-poster.jpg"/>
          <p:cNvPicPr>
            <a:picLocks noChangeAspect="1"/>
          </p:cNvPicPr>
          <p:nvPr/>
        </p:nvPicPr>
        <p:blipFill>
          <a:blip r:embed="rId7"/>
          <a:stretch>
            <a:fillRect/>
          </a:stretch>
        </p:blipFill>
        <p:spPr>
          <a:xfrm>
            <a:off x="6172200" y="2882900"/>
            <a:ext cx="1079500" cy="1460500"/>
          </a:xfrm>
          <a:prstGeom prst="rect">
            <a:avLst/>
          </a:prstGeom>
        </p:spPr>
      </p:pic>
      <p:sp>
        <p:nvSpPr>
          <p:cNvPr id="15" name="Title 1"/>
          <p:cNvSpPr txBox="1">
            <a:spLocks/>
          </p:cNvSpPr>
          <p:nvPr/>
        </p:nvSpPr>
        <p:spPr bwMode="auto">
          <a:xfrm>
            <a:off x="228600" y="4267200"/>
            <a:ext cx="8763000" cy="2286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2200" dirty="0" smtClean="0">
                <a:latin typeface="Arial" pitchFamily="25" charset="0"/>
              </a:rPr>
              <a:t> School Fundraising Leaflet		A - Z School Fundraising Ideas</a:t>
            </a:r>
          </a:p>
          <a:p>
            <a:r>
              <a:rPr lang="en-GB" sz="2200" dirty="0" smtClean="0">
                <a:latin typeface="Arial" pitchFamily="25" charset="0"/>
              </a:rPr>
              <a:t> Penny Guessing Game		Sponsorship Forms</a:t>
            </a:r>
          </a:p>
          <a:p>
            <a:r>
              <a:rPr lang="en-GB" sz="2200" dirty="0" smtClean="0">
                <a:latin typeface="Arial" pitchFamily="25" charset="0"/>
              </a:rPr>
              <a:t> Fundraising Target Poster		Blank event posters</a:t>
            </a:r>
          </a:p>
          <a:p>
            <a:r>
              <a:rPr lang="en-GB" sz="2200" dirty="0" smtClean="0">
                <a:latin typeface="Arial" pitchFamily="25" charset="0"/>
              </a:rPr>
              <a:t> Collection Tins			Balloons</a:t>
            </a:r>
          </a:p>
        </p:txBody>
      </p:sp>
      <p:pic>
        <p:nvPicPr>
          <p:cNvPr id="17" name="Picture 16" descr="sponsor-form-thumb.jpg"/>
          <p:cNvPicPr>
            <a:picLocks noChangeAspect="1"/>
          </p:cNvPicPr>
          <p:nvPr/>
        </p:nvPicPr>
        <p:blipFill>
          <a:blip r:embed="rId8"/>
          <a:stretch>
            <a:fillRect/>
          </a:stretch>
        </p:blipFill>
        <p:spPr>
          <a:xfrm>
            <a:off x="4724400" y="2819400"/>
            <a:ext cx="1079500" cy="1524000"/>
          </a:xfrm>
          <a:prstGeom prst="rect">
            <a:avLst/>
          </a:prstGeom>
        </p:spPr>
      </p:pic>
      <p:pic>
        <p:nvPicPr>
          <p:cNvPr id="19" name="Picture 18" descr="build-africa-poster-thumb.jpg"/>
          <p:cNvPicPr>
            <a:picLocks noChangeAspect="1"/>
          </p:cNvPicPr>
          <p:nvPr/>
        </p:nvPicPr>
        <p:blipFill>
          <a:blip r:embed="rId9"/>
          <a:stretch>
            <a:fillRect/>
          </a:stretch>
        </p:blipFill>
        <p:spPr>
          <a:xfrm>
            <a:off x="7620000" y="2819400"/>
            <a:ext cx="1079500" cy="1524000"/>
          </a:xfrm>
          <a:prstGeom prst="rect">
            <a:avLst/>
          </a:prstGeom>
        </p:spPr>
      </p:pic>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 y="228600"/>
            <a:ext cx="7239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4000" b="1" dirty="0" smtClean="0"/>
              <a:t>Supporting your fundraising</a:t>
            </a:r>
            <a:endParaRPr lang="en-GB" sz="4000" b="1" dirty="0" smtClean="0"/>
          </a:p>
        </p:txBody>
      </p:sp>
      <p:sp>
        <p:nvSpPr>
          <p:cNvPr id="19" name="Title 1"/>
          <p:cNvSpPr txBox="1">
            <a:spLocks/>
          </p:cNvSpPr>
          <p:nvPr/>
        </p:nvSpPr>
        <p:spPr bwMode="auto">
          <a:xfrm>
            <a:off x="228600" y="4648200"/>
            <a:ext cx="8763000" cy="1905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GB" sz="2000" dirty="0" smtClean="0">
                <a:latin typeface="Arial" pitchFamily="25" charset="0"/>
              </a:rPr>
              <a:t>Games:					Lesson Plans:</a:t>
            </a:r>
          </a:p>
          <a:p>
            <a:r>
              <a:rPr lang="en-GB" sz="2000" dirty="0" smtClean="0">
                <a:latin typeface="Arial" pitchFamily="25" charset="0"/>
              </a:rPr>
              <a:t>Map of Africa Game			Primary Key Stage One</a:t>
            </a:r>
          </a:p>
          <a:p>
            <a:r>
              <a:rPr lang="en-GB" sz="2000" dirty="0" smtClean="0">
                <a:latin typeface="Arial" pitchFamily="25" charset="0"/>
              </a:rPr>
              <a:t>Snakes and Ladders Game		Primary Key Stage Two</a:t>
            </a:r>
          </a:p>
          <a:p>
            <a:r>
              <a:rPr lang="en-GB" sz="2000" dirty="0" smtClean="0">
                <a:latin typeface="Arial" pitchFamily="25" charset="0"/>
              </a:rPr>
              <a:t>Spot the Difference			Secondary Key Stage Three</a:t>
            </a:r>
          </a:p>
          <a:p>
            <a:endParaRPr lang="en-GB" sz="2000" dirty="0" smtClean="0">
              <a:latin typeface="Arial" pitchFamily="25" charset="0"/>
            </a:endParaRPr>
          </a:p>
          <a:p>
            <a:r>
              <a:rPr lang="en-GB" sz="2000" dirty="0" smtClean="0">
                <a:latin typeface="Arial" pitchFamily="25" charset="0"/>
              </a:rPr>
              <a:t>Presentations for Primary School and Secondary School students</a:t>
            </a:r>
          </a:p>
        </p:txBody>
      </p:sp>
      <p:sp>
        <p:nvSpPr>
          <p:cNvPr id="20" name="Title 1"/>
          <p:cNvSpPr txBox="1">
            <a:spLocks/>
          </p:cNvSpPr>
          <p:nvPr/>
        </p:nvSpPr>
        <p:spPr bwMode="auto">
          <a:xfrm>
            <a:off x="228600" y="1295400"/>
            <a:ext cx="8763000" cy="1524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n-GB" sz="2400" dirty="0" smtClean="0">
                <a:latin typeface="Arial" pitchFamily="25" charset="0"/>
              </a:rPr>
              <a:t>We have also developed free </a:t>
            </a:r>
            <a:r>
              <a:rPr lang="en-US" sz="2400" dirty="0" smtClean="0"/>
              <a:t>curriculum-based resources </a:t>
            </a:r>
            <a:r>
              <a:rPr lang="en-GB" sz="2400" dirty="0" smtClean="0">
                <a:latin typeface="Arial" pitchFamily="25" charset="0"/>
              </a:rPr>
              <a:t>to help teachers engage students and ensure they understand the cause they are supporting</a:t>
            </a:r>
          </a:p>
        </p:txBody>
      </p:sp>
      <p:pic>
        <p:nvPicPr>
          <p:cNvPr id="22" name="Picture 21" descr="a-to-z-school-fundraising.jpg"/>
          <p:cNvPicPr>
            <a:picLocks noChangeAspect="1"/>
          </p:cNvPicPr>
          <p:nvPr/>
        </p:nvPicPr>
        <p:blipFill>
          <a:blip r:embed="rId4"/>
          <a:stretch>
            <a:fillRect/>
          </a:stretch>
        </p:blipFill>
        <p:spPr>
          <a:xfrm>
            <a:off x="1905000" y="2819400"/>
            <a:ext cx="1079500" cy="1524000"/>
          </a:xfrm>
          <a:prstGeom prst="rect">
            <a:avLst/>
          </a:prstGeom>
        </p:spPr>
      </p:pic>
      <p:pic>
        <p:nvPicPr>
          <p:cNvPr id="24" name="Picture 23" descr="school-fundraising.jpg"/>
          <p:cNvPicPr>
            <a:picLocks noChangeAspect="1"/>
          </p:cNvPicPr>
          <p:nvPr/>
        </p:nvPicPr>
        <p:blipFill>
          <a:blip r:embed="rId5"/>
          <a:stretch>
            <a:fillRect/>
          </a:stretch>
        </p:blipFill>
        <p:spPr>
          <a:xfrm>
            <a:off x="457200" y="2819400"/>
            <a:ext cx="1079500" cy="1524000"/>
          </a:xfrm>
          <a:prstGeom prst="rect">
            <a:avLst/>
          </a:prstGeom>
        </p:spPr>
      </p:pic>
      <p:pic>
        <p:nvPicPr>
          <p:cNvPr id="25" name="Picture 24" descr="penny-game-thumb.jpg"/>
          <p:cNvPicPr>
            <a:picLocks noChangeAspect="1"/>
          </p:cNvPicPr>
          <p:nvPr/>
        </p:nvPicPr>
        <p:blipFill>
          <a:blip r:embed="rId6"/>
          <a:stretch>
            <a:fillRect/>
          </a:stretch>
        </p:blipFill>
        <p:spPr>
          <a:xfrm>
            <a:off x="3352800" y="2864224"/>
            <a:ext cx="1016000" cy="1434352"/>
          </a:xfrm>
          <a:prstGeom prst="rect">
            <a:avLst/>
          </a:prstGeom>
        </p:spPr>
      </p:pic>
      <p:pic>
        <p:nvPicPr>
          <p:cNvPr id="26" name="Picture 25" descr="target-poster.jpg"/>
          <p:cNvPicPr>
            <a:picLocks noChangeAspect="1"/>
          </p:cNvPicPr>
          <p:nvPr/>
        </p:nvPicPr>
        <p:blipFill>
          <a:blip r:embed="rId7"/>
          <a:stretch>
            <a:fillRect/>
          </a:stretch>
        </p:blipFill>
        <p:spPr>
          <a:xfrm>
            <a:off x="6230778" y="2882900"/>
            <a:ext cx="962344" cy="1460500"/>
          </a:xfrm>
          <a:prstGeom prst="rect">
            <a:avLst/>
          </a:prstGeom>
        </p:spPr>
      </p:pic>
      <p:pic>
        <p:nvPicPr>
          <p:cNvPr id="27" name="Picture 26" descr="sponsor-form-thumb.jpg"/>
          <p:cNvPicPr>
            <a:picLocks noChangeAspect="1"/>
          </p:cNvPicPr>
          <p:nvPr/>
        </p:nvPicPr>
        <p:blipFill>
          <a:blip r:embed="rId8"/>
          <a:stretch>
            <a:fillRect/>
          </a:stretch>
        </p:blipFill>
        <p:spPr>
          <a:xfrm>
            <a:off x="4762057" y="2819400"/>
            <a:ext cx="1004186" cy="1524000"/>
          </a:xfrm>
          <a:prstGeom prst="rect">
            <a:avLst/>
          </a:prstGeom>
        </p:spPr>
      </p:pic>
      <p:pic>
        <p:nvPicPr>
          <p:cNvPr id="28" name="Picture 27" descr="build-africa-poster-thumb.jpg"/>
          <p:cNvPicPr>
            <a:picLocks noChangeAspect="1"/>
          </p:cNvPicPr>
          <p:nvPr/>
        </p:nvPicPr>
        <p:blipFill>
          <a:blip r:embed="rId9"/>
          <a:stretch>
            <a:fillRect/>
          </a:stretch>
        </p:blipFill>
        <p:spPr>
          <a:xfrm>
            <a:off x="7657657" y="2819400"/>
            <a:ext cx="1004186" cy="1524000"/>
          </a:xfrm>
          <a:prstGeom prst="rect">
            <a:avLst/>
          </a:prstGeom>
        </p:spPr>
      </p:pic>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 y="228600"/>
            <a:ext cx="7239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en-US" sz="4000" b="1" dirty="0" smtClean="0"/>
              <a:t>Every pound makes a difference</a:t>
            </a:r>
            <a:endParaRPr lang="en-GB" sz="4000" b="1" dirty="0" smtClean="0"/>
          </a:p>
        </p:txBody>
      </p:sp>
      <p:sp>
        <p:nvSpPr>
          <p:cNvPr id="18" name="Title 1"/>
          <p:cNvSpPr txBox="1">
            <a:spLocks/>
          </p:cNvSpPr>
          <p:nvPr/>
        </p:nvSpPr>
        <p:spPr bwMode="auto">
          <a:xfrm>
            <a:off x="228600" y="1371600"/>
            <a:ext cx="8763000" cy="5257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2200" dirty="0" smtClean="0"/>
              <a:t>Below is a list of costs to give you an idea of what money raised could provide:</a:t>
            </a:r>
          </a:p>
          <a:p>
            <a:pPr>
              <a:buFont typeface="Arial"/>
              <a:buChar char="•"/>
            </a:pPr>
            <a:r>
              <a:rPr lang="en-US" sz="2200" dirty="0" smtClean="0"/>
              <a:t> £300 could buy 80 textbooks for children desperate to learn</a:t>
            </a:r>
          </a:p>
          <a:p>
            <a:pPr>
              <a:buFont typeface="Arial"/>
              <a:buChar char="•"/>
            </a:pPr>
            <a:r>
              <a:rPr lang="en-US" sz="2200" dirty="0" smtClean="0"/>
              <a:t> £800 could pay for 7 teachers to receive training on up to date teaching methods</a:t>
            </a:r>
          </a:p>
          <a:p>
            <a:pPr>
              <a:buFont typeface="Arial"/>
              <a:buChar char="•"/>
            </a:pPr>
            <a:r>
              <a:rPr lang="en-US" sz="2200" dirty="0" smtClean="0"/>
              <a:t> £1,800 could buy 50 desks so that children no longer sit on the floor</a:t>
            </a:r>
          </a:p>
          <a:p>
            <a:pPr>
              <a:buFont typeface="Arial"/>
              <a:buChar char="•"/>
            </a:pPr>
            <a:r>
              <a:rPr lang="en-US" sz="2200" dirty="0" smtClean="0"/>
              <a:t> £3,400 could pay for 30,000 </a:t>
            </a:r>
            <a:r>
              <a:rPr lang="en-US" sz="2200" dirty="0" err="1" smtClean="0"/>
              <a:t>litre</a:t>
            </a:r>
            <a:r>
              <a:rPr lang="en-US" sz="2200" dirty="0" smtClean="0"/>
              <a:t> water storage tanks and guttering, giving them enough water to last through times of drought</a:t>
            </a:r>
          </a:p>
          <a:p>
            <a:pPr>
              <a:buFont typeface="Arial"/>
              <a:buChar char="•"/>
            </a:pPr>
            <a:r>
              <a:rPr lang="en-US" sz="2200" dirty="0" smtClean="0"/>
              <a:t> £10,000 could pay to build and furnish an entire classroom</a:t>
            </a:r>
          </a:p>
          <a:p>
            <a:endParaRPr lang="en-US" sz="2200" dirty="0" smtClean="0"/>
          </a:p>
          <a:p>
            <a:r>
              <a:rPr lang="en-US" sz="2200" dirty="0" smtClean="0"/>
              <a:t>Whether you are planning a one off event or would like to develop a long-term partnership with an African school, we will work closely with you and provide all the information you need to keep pupils, parents and teachers engaged and motivated.</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hool-would-be-fun.jpg"/>
          <p:cNvPicPr>
            <a:picLocks noChangeAspect="1"/>
          </p:cNvPicPr>
          <p:nvPr/>
        </p:nvPicPr>
        <p:blipFill>
          <a:blip r:embed="rId3"/>
          <a:stretch>
            <a:fillRect/>
          </a:stretch>
        </p:blipFill>
        <p:spPr>
          <a:xfrm>
            <a:off x="304800" y="304800"/>
            <a:ext cx="6705600" cy="50292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6"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The more money you raise for Build Africa</a:t>
            </a:r>
          </a:p>
          <a:p>
            <a:pPr algn="ctr"/>
            <a:r>
              <a:rPr lang="en-US" sz="2400" dirty="0" smtClean="0"/>
              <a:t>the more people we are able to help</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11" name="Picture 10" descr="new-books.jpg"/>
          <p:cNvPicPr>
            <a:picLocks noChangeAspect="1"/>
          </p:cNvPicPr>
          <p:nvPr/>
        </p:nvPicPr>
        <p:blipFill>
          <a:blip r:embed="rId4"/>
          <a:stretch>
            <a:fillRect/>
          </a:stretch>
        </p:blipFill>
        <p:spPr>
          <a:xfrm>
            <a:off x="304800" y="304800"/>
            <a:ext cx="6705600" cy="5029200"/>
          </a:xfrm>
          <a:prstGeom prst="rect">
            <a:avLst/>
          </a:prstGeom>
        </p:spPr>
      </p:pic>
      <p:sp>
        <p:nvSpPr>
          <p:cNvPr id="12"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Because every pound raised really does make makes a difference!</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ank-you.jpg"/>
          <p:cNvPicPr>
            <a:picLocks noChangeAspect="1"/>
          </p:cNvPicPr>
          <p:nvPr/>
        </p:nvPicPr>
        <p:blipFill>
          <a:blip r:embed="rId3"/>
          <a:stretch>
            <a:fillRect/>
          </a:stretch>
        </p:blipFill>
        <p:spPr>
          <a:xfrm>
            <a:off x="0" y="0"/>
            <a:ext cx="9144000" cy="6858000"/>
          </a:xfrm>
          <a:prstGeom prst="rect">
            <a:avLst/>
          </a:prstGeom>
        </p:spPr>
      </p:pic>
      <p:cxnSp>
        <p:nvCxnSpPr>
          <p:cNvPr id="10" name="Straight Connector 9"/>
          <p:cNvCxnSpPr/>
          <p:nvPr/>
        </p:nvCxnSpPr>
        <p:spPr>
          <a:xfrm rot="10800000" flipV="1">
            <a:off x="179394" y="152399"/>
            <a:ext cx="8812207" cy="22229"/>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730875" y="3408364"/>
            <a:ext cx="6516690" cy="47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152400" y="381000"/>
            <a:ext cx="8991600" cy="5715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Asante!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400" dirty="0" smtClean="0">
              <a:solidFill>
                <a:srgbClr val="DC5B28"/>
              </a:solidFill>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rPr>
              <a:t/>
            </a:r>
            <a:br>
              <a:rPr kumimoji="0" lang="en-GB" sz="4400" b="0" i="0" u="none" strike="noStrike" kern="1200" cap="none" spc="0" normalizeH="0" baseline="0" noProof="0" dirty="0" smtClean="0">
                <a:ln>
                  <a:noFill/>
                </a:ln>
                <a:solidFill>
                  <a:srgbClr val="DC5B28"/>
                </a:solidFill>
                <a:effectLst/>
                <a:uLnTx/>
                <a:uFillTx/>
                <a:latin typeface="Cooper Black" pitchFamily="18" charset="0"/>
                <a:ea typeface="+mj-ea"/>
                <a:cs typeface="+mj-cs"/>
              </a:rPr>
            </a:br>
            <a:r>
              <a:rPr kumimoji="0" lang="en-GB" sz="4400" b="0" i="0" u="none" strike="noStrike" kern="1200" cap="none" spc="0" normalizeH="0" baseline="0" noProof="0" dirty="0" smtClean="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rPr>
              <a:t>Thank You!</a:t>
            </a:r>
            <a:endParaRPr kumimoji="0" lang="en-GB" sz="4400" b="0" i="0" u="none" strike="noStrike" kern="1200" cap="none" spc="0" normalizeH="0" baseline="0" noProof="0" dirty="0">
              <a:ln>
                <a:noFill/>
              </a:ln>
              <a:solidFill>
                <a:srgbClr val="DC5B28"/>
              </a:solidFill>
              <a:effectLst>
                <a:outerShdw blurRad="50800" dist="38100" dir="2700000">
                  <a:srgbClr val="000000">
                    <a:alpha val="43000"/>
                  </a:srgbClr>
                </a:outerShdw>
              </a:effectLst>
              <a:uLnTx/>
              <a:uFillTx/>
              <a:latin typeface="Cooper Black" pitchFamily="18" charset="0"/>
              <a:ea typeface="+mj-ea"/>
              <a:cs typeface="+mj-cs"/>
            </a:endParaRP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elp.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5257800" y="1066800"/>
            <a:ext cx="3657600" cy="5486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GB" sz="2400" dirty="0" smtClean="0"/>
              <a:t>Since 2004 our Build a School programme has worked in partnership with 100 primary schools benefitting more than 150,000 children</a:t>
            </a:r>
          </a:p>
          <a:p>
            <a:endParaRPr lang="en-GB" sz="2400"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ank-you.jpg"/>
          <p:cNvPicPr>
            <a:picLocks noChangeAspect="1"/>
          </p:cNvPicPr>
          <p:nvPr/>
        </p:nvPicPr>
        <p:blipFill>
          <a:blip r:embed="rId3"/>
          <a:stretch>
            <a:fillRect/>
          </a:stretch>
        </p:blipFill>
        <p:spPr>
          <a:xfrm>
            <a:off x="506" y="0"/>
            <a:ext cx="9142987"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304800" y="228600"/>
            <a:ext cx="35052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spcBef>
                <a:spcPct val="0"/>
              </a:spcBef>
              <a:defRPr/>
            </a:pPr>
            <a:r>
              <a:rPr lang="en-US" sz="4000" b="1" dirty="0" smtClean="0"/>
              <a:t>Finances 2012</a:t>
            </a:r>
            <a:endParaRPr lang="en-GB" sz="40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ank-you.jpg"/>
          <p:cNvPicPr>
            <a:picLocks noChangeAspect="1"/>
          </p:cNvPicPr>
          <p:nvPr/>
        </p:nvPicPr>
        <p:blipFill>
          <a:blip r:embed="rId3"/>
          <a:stretch>
            <a:fillRect/>
          </a:stretch>
        </p:blipFill>
        <p:spPr>
          <a:xfrm>
            <a:off x="506" y="0"/>
            <a:ext cx="9142987" cy="6857999"/>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304800" y="228600"/>
            <a:ext cx="35052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spcBef>
                <a:spcPct val="0"/>
              </a:spcBef>
              <a:defRPr/>
            </a:pPr>
            <a:r>
              <a:rPr lang="en-US" sz="4000" b="1" dirty="0" smtClean="0"/>
              <a:t>Finances 2012</a:t>
            </a:r>
            <a:endParaRPr lang="en-GB" sz="4000" b="1" dirty="0" smtClean="0"/>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ild Africa-150.jpg"/>
          <p:cNvPicPr>
            <a:picLocks noChangeAspect="1"/>
          </p:cNvPicPr>
          <p:nvPr/>
        </p:nvPicPr>
        <p:blipFill>
          <a:blip r:embed="rId3"/>
          <a:stretch>
            <a:fillRect/>
          </a:stretch>
        </p:blipFill>
        <p:spPr>
          <a:xfrm>
            <a:off x="990600" y="533400"/>
            <a:ext cx="7086600" cy="4236061"/>
          </a:xfrm>
          <a:prstGeom prst="rect">
            <a:avLst/>
          </a:prstGeom>
        </p:spPr>
      </p:pic>
      <p:cxnSp>
        <p:nvCxnSpPr>
          <p:cNvPr id="10" name="Straight Connector 9"/>
          <p:cNvCxnSpPr/>
          <p:nvPr/>
        </p:nvCxnSpPr>
        <p:spPr>
          <a:xfrm rot="10800000" flipV="1">
            <a:off x="179390" y="152399"/>
            <a:ext cx="8812211" cy="22225"/>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730875" y="3408364"/>
            <a:ext cx="6516691" cy="4764"/>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28600" y="4495800"/>
            <a:ext cx="8763000" cy="1981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r>
              <a:rPr lang="en-US" sz="2400" dirty="0" smtClean="0"/>
              <a:t>For more information about fundraising for a school in Africa</a:t>
            </a:r>
          </a:p>
          <a:p>
            <a:pPr lvl="0" algn="ctr">
              <a:spcBef>
                <a:spcPct val="0"/>
              </a:spcBef>
              <a:defRPr/>
            </a:pPr>
            <a:r>
              <a:rPr lang="en-US" sz="2400" dirty="0" smtClean="0"/>
              <a:t>please contact Deirdre Bruce-Brand on 01892 519619</a:t>
            </a:r>
          </a:p>
          <a:p>
            <a:pPr lvl="0" algn="ctr">
              <a:spcBef>
                <a:spcPct val="0"/>
              </a:spcBef>
              <a:defRPr/>
            </a:pPr>
            <a:r>
              <a:rPr lang="en-US" sz="2400" dirty="0" smtClean="0"/>
              <a:t>or email </a:t>
            </a:r>
            <a:r>
              <a:rPr lang="en-US" sz="2400" dirty="0" err="1" smtClean="0"/>
              <a:t>schools@build-africa.org.uk</a:t>
            </a:r>
            <a:r>
              <a:rPr lang="en-US" sz="2400" dirty="0" smtClean="0"/>
              <a:t> </a:t>
            </a:r>
            <a:endParaRPr lang="en-GB" sz="2400" b="1" dirty="0" smtClean="0">
              <a:latin typeface="Calibri"/>
              <a:ea typeface="+mj-ea"/>
              <a:cs typeface="+mj-cs"/>
            </a:endParaRP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kayela-des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In Uganda, 94.5% of students in schools we have been supporting</a:t>
            </a:r>
          </a:p>
          <a:p>
            <a:pPr algn="ctr"/>
            <a:r>
              <a:rPr lang="en-US" sz="2400" dirty="0" smtClean="0"/>
              <a:t>for 5 years or more pass their final exams, compared to 79.3% in</a:t>
            </a:r>
          </a:p>
          <a:p>
            <a:pPr algn="ctr"/>
            <a:r>
              <a:rPr lang="en-US" sz="2400" dirty="0" smtClean="0"/>
              <a:t>the schools we have just recently started supporting</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pic>
        <p:nvPicPr>
          <p:cNvPr id="9" name="Picture 8" descr="kayela-desks.jpg"/>
          <p:cNvPicPr>
            <a:picLocks noChangeAspect="1"/>
          </p:cNvPicPr>
          <p:nvPr/>
        </p:nvPicPr>
        <p:blipFill>
          <a:blip r:embed="rId4"/>
          <a:stretch>
            <a:fillRect/>
          </a:stretch>
        </p:blipFill>
        <p:spPr>
          <a:xfrm>
            <a:off x="304800" y="304800"/>
            <a:ext cx="6705600" cy="5029200"/>
          </a:xfrm>
          <a:prstGeom prst="rect">
            <a:avLst/>
          </a:prstGeom>
        </p:spPr>
      </p:pic>
      <p:sp>
        <p:nvSpPr>
          <p:cNvPr id="11"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In Kenya, the average number of students per school taking</a:t>
            </a:r>
          </a:p>
          <a:p>
            <a:pPr algn="ctr"/>
            <a:r>
              <a:rPr lang="en-US" sz="2400" dirty="0" smtClean="0"/>
              <a:t>their leaving exams has more than doubled in schools we've</a:t>
            </a:r>
          </a:p>
          <a:p>
            <a:pPr algn="ctr"/>
            <a:r>
              <a:rPr lang="en-US" sz="2400" dirty="0" smtClean="0"/>
              <a:t>been working with for two years or longer</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elp.jpg"/>
          <p:cNvPicPr>
            <a:picLocks noChangeAspect="1"/>
          </p:cNvPicPr>
          <p:nvPr/>
        </p:nvPicPr>
        <p:blipFill>
          <a:blip r:embed="rId3"/>
          <a:stretch>
            <a:fillRect/>
          </a:stretch>
        </p:blipFill>
        <p:spPr>
          <a:xfrm>
            <a:off x="0" y="0"/>
            <a:ext cx="5143500" cy="6858000"/>
          </a:xfrm>
          <a:prstGeom prst="rect">
            <a:avLst/>
          </a:prstGeom>
        </p:spPr>
      </p:pic>
      <p:pic>
        <p:nvPicPr>
          <p:cNvPr id="2050" name="Picture 3" descr="BA_POS_RGB_nostr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257800" y="1066800"/>
            <a:ext cx="3657600" cy="5562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endParaRPr lang="en-US" sz="2400" dirty="0" smtClean="0"/>
          </a:p>
          <a:p>
            <a:pPr algn="ctr">
              <a:spcBef>
                <a:spcPct val="0"/>
              </a:spcBef>
              <a:defRPr/>
            </a:pPr>
            <a:endParaRPr lang="en-US" sz="2400" dirty="0" smtClean="0"/>
          </a:p>
          <a:p>
            <a:pPr algn="ctr">
              <a:spcBef>
                <a:spcPct val="0"/>
              </a:spcBef>
              <a:defRPr/>
            </a:pPr>
            <a:r>
              <a:rPr lang="en-US" sz="2400" dirty="0" smtClean="0"/>
              <a:t>The majority of poor children in rural Kenya</a:t>
            </a:r>
          </a:p>
          <a:p>
            <a:pPr algn="ctr">
              <a:spcBef>
                <a:spcPct val="0"/>
              </a:spcBef>
              <a:defRPr/>
            </a:pPr>
            <a:r>
              <a:rPr lang="en-US" sz="2400" dirty="0" smtClean="0"/>
              <a:t>and Uganda cannot</a:t>
            </a:r>
          </a:p>
          <a:p>
            <a:pPr algn="ctr">
              <a:spcBef>
                <a:spcPct val="0"/>
              </a:spcBef>
              <a:defRPr/>
            </a:pPr>
            <a:r>
              <a:rPr lang="en-US" sz="2400" dirty="0" smtClean="0"/>
              <a:t>access the education</a:t>
            </a:r>
          </a:p>
          <a:p>
            <a:pPr algn="ctr">
              <a:spcBef>
                <a:spcPct val="0"/>
              </a:spcBef>
              <a:defRPr/>
            </a:pPr>
            <a:r>
              <a:rPr lang="en-US" sz="2400" dirty="0" smtClean="0"/>
              <a:t>they deserve</a:t>
            </a:r>
          </a:p>
          <a:p>
            <a:pPr algn="ctr">
              <a:spcBef>
                <a:spcPct val="0"/>
              </a:spcBef>
              <a:defRPr/>
            </a:pPr>
            <a:endParaRPr lang="en-US" sz="2400" dirty="0" smtClean="0"/>
          </a:p>
          <a:p>
            <a:pPr algn="ctr">
              <a:spcBef>
                <a:spcPct val="0"/>
              </a:spcBef>
              <a:defRPr/>
            </a:pPr>
            <a:r>
              <a:rPr lang="en-US" sz="2400" dirty="0" smtClean="0"/>
              <a:t>Every day a child’s</a:t>
            </a:r>
          </a:p>
          <a:p>
            <a:pPr algn="ctr">
              <a:spcBef>
                <a:spcPct val="0"/>
              </a:spcBef>
              <a:defRPr/>
            </a:pPr>
            <a:r>
              <a:rPr lang="en-US" sz="2400" dirty="0" smtClean="0"/>
              <a:t>potential is wasted</a:t>
            </a:r>
          </a:p>
        </p:txBody>
      </p:sp>
      <p:sp>
        <p:nvSpPr>
          <p:cNvPr id="11" name="Title 1"/>
          <p:cNvSpPr txBox="1">
            <a:spLocks/>
          </p:cNvSpPr>
          <p:nvPr/>
        </p:nvSpPr>
        <p:spPr bwMode="auto">
          <a:xfrm>
            <a:off x="5257800" y="1066800"/>
            <a:ext cx="3657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p>
            <a:pPr lvl="0" algn="ctr">
              <a:spcBef>
                <a:spcPct val="0"/>
              </a:spcBef>
              <a:defRPr/>
            </a:pPr>
            <a:r>
              <a:rPr kumimoji="0" lang="en-GB" sz="4000" b="1" u="none" strike="noStrike" kern="1200" cap="none" spc="0" normalizeH="0" noProof="0" dirty="0" smtClean="0">
                <a:ln>
                  <a:noFill/>
                </a:ln>
                <a:effectLst/>
                <a:uLnTx/>
                <a:uFillTx/>
                <a:latin typeface="Calibri"/>
                <a:ea typeface="+mj-ea"/>
                <a:cs typeface="+mj-cs"/>
              </a:rPr>
              <a:t>Key </a:t>
            </a:r>
            <a:r>
              <a:rPr lang="en-GB" sz="4000" b="1" dirty="0" smtClean="0">
                <a:latin typeface="Calibri"/>
                <a:ea typeface="+mj-ea"/>
                <a:cs typeface="+mj-cs"/>
              </a:rPr>
              <a:t>issues facing rural communities</a:t>
            </a:r>
            <a:endParaRPr kumimoji="0" lang="en-GB" sz="4000" b="1" u="none" strike="noStrike" kern="1200" cap="none" spc="0" normalizeH="0" noProof="0" dirty="0" smtClean="0">
              <a:ln>
                <a:noFill/>
              </a:ln>
              <a:effectLst/>
              <a:uLnTx/>
              <a:uFillTx/>
              <a:latin typeface="Calibri"/>
              <a:ea typeface="+mj-ea"/>
              <a:cs typeface="+mj-cs"/>
            </a:endParaRP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228600" y="3200400"/>
            <a:ext cx="8686800" cy="1295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kumimoji="0" lang="en-GB" sz="4000" b="1" u="none" strike="noStrike" kern="1200" cap="none" spc="0" normalizeH="0" noProof="0" dirty="0" smtClean="0">
              <a:ln>
                <a:noFill/>
              </a:ln>
              <a:effectLst/>
              <a:uLnTx/>
              <a:uFillTx/>
              <a:latin typeface="Calibri"/>
              <a:ea typeface="+mj-ea"/>
              <a:cs typeface="+mj-cs"/>
            </a:endParaRPr>
          </a:p>
        </p:txBody>
      </p:sp>
      <p:pic>
        <p:nvPicPr>
          <p:cNvPr id="13" name="Picture 12" descr="temporary-classroom.jpg"/>
          <p:cNvPicPr>
            <a:picLocks noChangeAspect="1"/>
          </p:cNvPicPr>
          <p:nvPr/>
        </p:nvPicPr>
        <p:blipFill>
          <a:blip r:embed="rId4"/>
          <a:stretch>
            <a:fillRect/>
          </a:stretch>
        </p:blipFill>
        <p:spPr>
          <a:xfrm>
            <a:off x="304800" y="304800"/>
            <a:ext cx="6705600" cy="5029200"/>
          </a:xfrm>
          <a:prstGeom prst="rect">
            <a:avLst/>
          </a:prstGeom>
        </p:spPr>
      </p:pic>
      <p:sp>
        <p:nvSpPr>
          <p:cNvPr id="15" name="Title 1"/>
          <p:cNvSpPr txBox="1">
            <a:spLocks/>
          </p:cNvSpPr>
          <p:nvPr/>
        </p:nvSpPr>
        <p:spPr bwMode="auto">
          <a:xfrm>
            <a:off x="228600" y="5410200"/>
            <a:ext cx="86868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2400" dirty="0" smtClean="0"/>
              <a:t>Children who are not sent out to work have to</a:t>
            </a:r>
          </a:p>
          <a:p>
            <a:pPr algn="ctr"/>
            <a:r>
              <a:rPr lang="en-US" sz="2400" dirty="0" smtClean="0"/>
              <a:t>learn in dilapidated, leaking or unsafe classrooms</a:t>
            </a:r>
          </a:p>
        </p:txBody>
      </p:sp>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_POS_RGB_no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4625"/>
            <a:ext cx="1500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a:off x="179388" y="174625"/>
            <a:ext cx="7229475"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179388" y="6669088"/>
            <a:ext cx="8807450" cy="0"/>
          </a:xfrm>
          <a:prstGeom prst="line">
            <a:avLst/>
          </a:prstGeom>
          <a:ln>
            <a:solidFill>
              <a:srgbClr val="D17B3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79388" y="174625"/>
            <a:ext cx="0" cy="6494463"/>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6838" y="1052513"/>
            <a:ext cx="0" cy="5616575"/>
          </a:xfrm>
          <a:prstGeom prst="line">
            <a:avLst/>
          </a:prstGeom>
          <a:ln>
            <a:solidFill>
              <a:srgbClr val="D17B3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28600" y="228600"/>
            <a:ext cx="71628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algn="ctr">
              <a:spcBef>
                <a:spcPct val="0"/>
              </a:spcBef>
              <a:defRPr/>
            </a:pPr>
            <a:endParaRPr lang="en-GB" sz="4000" b="1" dirty="0" smtClean="0"/>
          </a:p>
        </p:txBody>
      </p:sp>
      <p:sp>
        <p:nvSpPr>
          <p:cNvPr id="13" name="Title 1"/>
          <p:cNvSpPr txBox="1">
            <a:spLocks/>
          </p:cNvSpPr>
          <p:nvPr/>
        </p:nvSpPr>
        <p:spPr bwMode="auto">
          <a:xfrm>
            <a:off x="228600" y="5410200"/>
            <a:ext cx="8763000" cy="1219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a:spcBef>
                <a:spcPct val="0"/>
              </a:spcBef>
              <a:defRPr/>
            </a:pPr>
            <a:r>
              <a:rPr lang="en-US" sz="2400" dirty="0" smtClean="0"/>
              <a:t>They have to contend with overcrowded conditions</a:t>
            </a:r>
            <a:endParaRPr lang="en-GB" sz="2400" b="1" dirty="0" smtClean="0"/>
          </a:p>
        </p:txBody>
      </p:sp>
      <p:pic>
        <p:nvPicPr>
          <p:cNvPr id="15" name="Picture 14" descr="sitting-on-floor.jpg"/>
          <p:cNvPicPr>
            <a:picLocks noChangeAspect="1"/>
          </p:cNvPicPr>
          <p:nvPr/>
        </p:nvPicPr>
        <p:blipFill>
          <a:blip r:embed="rId4"/>
          <a:stretch>
            <a:fillRect/>
          </a:stretch>
        </p:blipFill>
        <p:spPr>
          <a:xfrm>
            <a:off x="304800" y="304800"/>
            <a:ext cx="6705600" cy="5029200"/>
          </a:xfrm>
          <a:prstGeom prst="rect">
            <a:avLst/>
          </a:prstGeom>
        </p:spPr>
      </p:pic>
    </p:spTree>
    <p:extLst>
      <p:ext uri="{BB962C8B-B14F-4D97-AF65-F5344CB8AC3E}">
        <p14:creationId xmlns:p14="http://schemas.microsoft.com/office/powerpoint/2010/main" val="53046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3643</Words>
  <Application>Microsoft Office PowerPoint</Application>
  <PresentationFormat>On-screen Show (4:3)</PresentationFormat>
  <Paragraphs>381</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Betts</dc:creator>
  <cp:lastModifiedBy>Deirdre Bruce-Brand</cp:lastModifiedBy>
  <cp:revision>569</cp:revision>
  <dcterms:created xsi:type="dcterms:W3CDTF">2013-06-23T19:01:22Z</dcterms:created>
  <dcterms:modified xsi:type="dcterms:W3CDTF">2013-07-08T07:37:41Z</dcterms:modified>
</cp:coreProperties>
</file>